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1"/>
  </p:handoutMasterIdLst>
  <p:sldIdLst>
    <p:sldId id="293" r:id="rId3"/>
    <p:sldId id="294" r:id="rId5"/>
    <p:sldId id="295" r:id="rId6"/>
    <p:sldId id="296" r:id="rId7"/>
    <p:sldId id="297" r:id="rId8"/>
    <p:sldId id="298" r:id="rId9"/>
    <p:sldId id="299" r:id="rId10"/>
    <p:sldId id="300" r:id="rId11"/>
    <p:sldId id="303" r:id="rId12"/>
    <p:sldId id="305" r:id="rId13"/>
    <p:sldId id="306" r:id="rId14"/>
    <p:sldId id="308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5" r:id="rId30"/>
    <p:sldId id="327" r:id="rId31"/>
    <p:sldId id="328" r:id="rId32"/>
    <p:sldId id="329" r:id="rId33"/>
    <p:sldId id="330" r:id="rId34"/>
    <p:sldId id="332" r:id="rId35"/>
    <p:sldId id="334" r:id="rId36"/>
    <p:sldId id="335" r:id="rId37"/>
    <p:sldId id="337" r:id="rId38"/>
    <p:sldId id="339" r:id="rId39"/>
    <p:sldId id="340" r:id="rId40"/>
    <p:sldId id="341" r:id="rId41"/>
    <p:sldId id="342" r:id="rId42"/>
    <p:sldId id="343" r:id="rId43"/>
    <p:sldId id="365" r:id="rId44"/>
    <p:sldId id="366" r:id="rId45"/>
    <p:sldId id="367" r:id="rId46"/>
    <p:sldId id="368" r:id="rId47"/>
    <p:sldId id="369" r:id="rId48"/>
    <p:sldId id="370" r:id="rId49"/>
    <p:sldId id="371" r:id="rId50"/>
    <p:sldId id="353" r:id="rId51"/>
    <p:sldId id="355" r:id="rId52"/>
    <p:sldId id="356" r:id="rId53"/>
    <p:sldId id="357" r:id="rId54"/>
    <p:sldId id="358" r:id="rId55"/>
    <p:sldId id="359" r:id="rId56"/>
    <p:sldId id="360" r:id="rId57"/>
    <p:sldId id="361" r:id="rId58"/>
    <p:sldId id="362" r:id="rId59"/>
    <p:sldId id="363" r:id="rId6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009ED6"/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7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4" Type="http://schemas.openxmlformats.org/officeDocument/2006/relationships/tableStyles" Target="tableStyles.xml"/><Relationship Id="rId63" Type="http://schemas.openxmlformats.org/officeDocument/2006/relationships/viewProps" Target="viewProps.xml"/><Relationship Id="rId62" Type="http://schemas.openxmlformats.org/officeDocument/2006/relationships/presProps" Target="presProps.xml"/><Relationship Id="rId61" Type="http://schemas.openxmlformats.org/officeDocument/2006/relationships/handoutMaster" Target="handoutMasters/handoutMaster1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0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C2703E-2DCE-4048-BA9D-68B989FA446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3972FD-C718-4762-B090-3B238B0AB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</a:t>
            </a:r>
            <a:r>
              <a:rPr lang="en-US" altLang="zh-CN" dirty="0"/>
              <a:t>asas</a:t>
            </a:r>
            <a:r>
              <a:rPr lang="zh-CN" altLang="en-US" dirty="0"/>
              <a:t>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单击此处编辑副as标题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 dirty="0"/>
              <a:t>page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blipFill rotWithShape="1">
          <a:blip r:embed="rId2">
            <a:alphaModFix amt="4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25" y="93345"/>
            <a:ext cx="10852150" cy="796925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rgbClr val="2E75B6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rgbClr val="009ED6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rgbClr val="009ED6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rgbClr val="009ED6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rgbClr val="009ED6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rgbClr val="009ED6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1" presetID="24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24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7" presetID="24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grpId="0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grpId="0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grpId="0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grpId="0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grpId="0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1" build="p">
        <p:tmplLst>
          <p:tmpl lvl="1">
            <p:tnLst>
              <p:par>
                <p:cTn presetID="1" presetClass="entr" presetSubtype="0" fill="hold" grpId="1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grpId="1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grpId="1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grpId="1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grpId="1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2" build="p">
        <p:tmplLst>
          <p:tmpl lvl="1">
            <p:tnLst>
              <p:par>
                <p:cTn presetID="24" presetClass="entr" presetSubtype="0" fill="hold" grpId="2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2">
            <p:tnLst>
              <p:par>
                <p:cTn presetID="24" presetClass="entr" presetSubtype="0" fill="hold" grpId="2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3">
            <p:tnLst>
              <p:par>
                <p:cTn presetID="24" presetClass="entr" presetSubtype="0" fill="hold" grpId="2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4">
            <p:tnLst>
              <p:par>
                <p:cTn presetID="24" presetClass="entr" presetSubtype="0" fill="hold" grpId="2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5">
            <p:tnLst>
              <p:par>
                <p:cTn presetID="24" presetClass="entr" presetSubtype="0" fill="hold" grpId="2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</p:tmplLst>
      </p:bldP>
      <p:bldP spid="3" grpId="3" build="p">
        <p:tmplLst>
          <p:tmpl lvl="1">
            <p:tnLst>
              <p:par>
                <p:cTn presetID="24" presetClass="entr" presetSubtype="0" fill="hold" grpId="3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0" end="0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2">
            <p:tnLst>
              <p:par>
                <p:cTn presetID="24" presetClass="entr" presetSubtype="0" fill="hold" grpId="3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1" end="1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3">
            <p:tnLst>
              <p:par>
                <p:cTn presetID="24" presetClass="entr" presetSubtype="0" fill="hold" grpId="3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2" end="2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4">
            <p:tnLst>
              <p:par>
                <p:cTn presetID="24" presetClass="entr" presetSubtype="0" fill="hold" grpId="3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3" end="3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  <p:tmpl lvl="5">
            <p:tnLst>
              <p:par>
                <p:cTn presetID="24" presetClass="entr" presetSubtype="0" fill="hold" grpId="3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to="" calcmode="lin" valueType="num">
                      <p:cBhvr>
                        <p:cTn dur="1" fill="hold"/>
                        <p:tgtEl>
                          <p:spTgt spid="3">
                            <p:txEl>
                              <p:pRg st="4" end="4"/>
                            </p:txEl>
                          </p:spTgt>
                        </p:tgtEl>
                      </p:cBhvr>
                    </p:anim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 dirty="0"/>
              <a:t>page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page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2.png"/><Relationship Id="rId20" Type="http://schemas.openxmlformats.org/officeDocument/2006/relationships/tags" Target="../tags/tag55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4.xml"/><Relationship Id="rId18" Type="http://schemas.openxmlformats.org/officeDocument/2006/relationships/tags" Target="../tags/tag53.xml"/><Relationship Id="rId17" Type="http://schemas.openxmlformats.org/officeDocument/2006/relationships/tags" Target="../tags/tag52.xml"/><Relationship Id="rId16" Type="http://schemas.openxmlformats.org/officeDocument/2006/relationships/tags" Target="../tags/tag51.xml"/><Relationship Id="rId15" Type="http://schemas.openxmlformats.org/officeDocument/2006/relationships/tags" Target="../tags/tag50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>
            <a:alphaModFix amt="4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dirty="0"/>
              <a:t>page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logo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9205595" y="74295"/>
            <a:ext cx="2847975" cy="7429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hf hd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.jpe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.jpe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3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4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1.jpeg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1" Type="http://schemas.openxmlformats.org/officeDocument/2006/relationships/image" Target="../media/image1.jpeg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1.jpeg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en-US" altLang="zh-CN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的格式化元素包括字体样式元素、短语元素。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319003" y="1844392"/>
            <a:ext cx="113192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第</a:t>
            </a:r>
            <a:r>
              <a:rPr lang="en-US" altLang="zh-CN" sz="6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6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章  行内</a:t>
            </a:r>
            <a:r>
              <a:rPr lang="zh-CN" altLang="en-US" sz="60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元素</a:t>
            </a:r>
            <a:endParaRPr lang="en-US" altLang="zh-CN" sz="60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</a:t>
            </a:r>
            <a:r>
              <a:rPr lang="zh-CN" altLang="en-US" sz="36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元素</a:t>
            </a:r>
            <a:endParaRPr lang="zh-CN" altLang="en-US" sz="36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26"/>
          <p:cNvSpPr>
            <a:spLocks noChangeArrowheads="1"/>
          </p:cNvSpPr>
          <p:nvPr/>
        </p:nvSpPr>
        <p:spPr bwMode="auto">
          <a:xfrm>
            <a:off x="33835" y="1191544"/>
            <a:ext cx="11965886" cy="2085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1" tIns="45710" rIns="91421" bIns="4571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9pPr>
          </a:lstStyle>
          <a:p>
            <a:pPr indent="457200" fontAlgn="b">
              <a:lnSpc>
                <a:spcPts val="1700"/>
              </a:lnSpc>
              <a:buNone/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img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元素的格式为：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 fontAlgn="b">
              <a:lnSpc>
                <a:spcPts val="1700"/>
              </a:lnSpc>
              <a:buNone/>
            </a:pP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</a:rPr>
              <a:t>&lt;img src="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</a:rPr>
              <a:t>图片的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</a:rPr>
              <a:t>URL" alt="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</a:rPr>
              <a:t>替代文字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</a:rPr>
              <a:t>" width="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</a:rPr>
              <a:t>图像宽度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</a:rPr>
              <a:t>" height="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</a:rPr>
              <a:t>图像高度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</a:rPr>
              <a:t>" /&gt;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 fontAlgn="b">
              <a:lnSpc>
                <a:spcPts val="1700"/>
              </a:lnSpc>
              <a:buNone/>
            </a:pPr>
            <a:endParaRPr lang="en-US" altLang="zh-CN" sz="24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 fontAlgn="b">
              <a:lnSpc>
                <a:spcPct val="100000"/>
              </a:lnSpc>
              <a:buNone/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3-3】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图像元素示例。本例文件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3-3.html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在浏览器中正常显示的效果如图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3-3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所示。当显示的图像路径错误时，显示如图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3-4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所示。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</a:endParaRPr>
          </a:p>
        </p:txBody>
      </p:sp>
      <p:sp>
        <p:nvSpPr>
          <p:cNvPr id="8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3.2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图像元素</a:t>
            </a:r>
            <a:r>
              <a:rPr lang="en-US" altLang="zh-CN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img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5376212" y="1234163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317" y="3401112"/>
            <a:ext cx="3473737" cy="3057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32" y="3392453"/>
            <a:ext cx="3455744" cy="3038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3.2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图像元素</a:t>
            </a:r>
            <a:r>
              <a:rPr lang="en-US" altLang="zh-CN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img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5376212" y="1234163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92596" y="1404986"/>
            <a:ext cx="11447152" cy="4799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&lt;!DOCTYPE html&gt;</a:t>
            </a:r>
            <a:endParaRPr lang="en-US" altLang="zh-CN"/>
          </a:p>
          <a:p>
            <a:r>
              <a:rPr lang="en-US" altLang="zh-CN"/>
              <a:t>&lt;html&gt;</a:t>
            </a:r>
            <a:endParaRPr lang="en-US" altLang="zh-CN"/>
          </a:p>
          <a:p>
            <a:r>
              <a:rPr lang="en-US" altLang="zh-CN"/>
              <a:t>	&lt;head&gt;</a:t>
            </a:r>
            <a:endParaRPr lang="en-US" altLang="zh-CN"/>
          </a:p>
          <a:p>
            <a:r>
              <a:rPr lang="en-US" altLang="zh-CN"/>
              <a:t>		&lt;meta charset="utf-8"&gt;</a:t>
            </a:r>
            <a:endParaRPr lang="en-US" altLang="zh-CN"/>
          </a:p>
          <a:p>
            <a:r>
              <a:rPr lang="en-US" altLang="zh-CN"/>
              <a:t>		&lt;title&gt;</a:t>
            </a:r>
            <a:r>
              <a:rPr lang="zh-CN" altLang="en-US"/>
              <a:t>图像元素示例</a:t>
            </a:r>
            <a:r>
              <a:rPr lang="en-US" altLang="zh-CN"/>
              <a:t>&lt;/title&gt;</a:t>
            </a:r>
            <a:endParaRPr lang="en-US" altLang="zh-CN"/>
          </a:p>
          <a:p>
            <a:r>
              <a:rPr lang="en-US" altLang="zh-CN"/>
              <a:t>	&lt;/head&gt;</a:t>
            </a:r>
            <a:endParaRPr lang="en-US" altLang="zh-CN"/>
          </a:p>
          <a:p>
            <a:r>
              <a:rPr lang="en-US" altLang="zh-CN"/>
              <a:t>	&lt;body&gt;</a:t>
            </a:r>
            <a:endParaRPr lang="en-US" altLang="zh-CN"/>
          </a:p>
          <a:p>
            <a:r>
              <a:rPr lang="en-US" altLang="zh-CN"/>
              <a:t>		&lt;h3&gt;</a:t>
            </a:r>
            <a:r>
              <a:rPr lang="zh-CN" altLang="en-US"/>
              <a:t>荷兰郁金香公园</a:t>
            </a:r>
            <a:r>
              <a:rPr lang="en-US" altLang="zh-CN"/>
              <a:t>&lt;/h3&gt;</a:t>
            </a:r>
            <a:endParaRPr lang="en-US" altLang="zh-CN"/>
          </a:p>
          <a:p>
            <a:r>
              <a:rPr lang="en-US" altLang="zh-CN"/>
              <a:t>		&lt;p&gt;&lt;img src="images/Keukenhof1.jpg" alt="Keukenhof" /&gt;</a:t>
            </a:r>
            <a:r>
              <a:rPr lang="zh-CN" altLang="en-US"/>
              <a:t>库肯霍夫公园位于阿姆斯特丹近郊的小镇利瑟</a:t>
            </a:r>
            <a:r>
              <a:rPr lang="en-US" altLang="zh-CN"/>
              <a:t>(Liess)</a:t>
            </a:r>
            <a:r>
              <a:rPr lang="zh-CN" altLang="en-US"/>
              <a:t>，公园内郁金香的品种、数量、质量以及布置手法堪称世界之最。</a:t>
            </a:r>
            <a:r>
              <a:rPr lang="en-US" altLang="zh-CN"/>
              <a:t>&lt;/p&gt;</a:t>
            </a:r>
            <a:endParaRPr lang="en-US" altLang="zh-CN"/>
          </a:p>
          <a:p>
            <a:r>
              <a:rPr lang="en-US" altLang="zh-CN"/>
              <a:t>		&lt;p&gt;&lt;img src="images/tulip.jpg" alt="</a:t>
            </a:r>
            <a:r>
              <a:rPr lang="zh-CN" altLang="en-US"/>
              <a:t>郁金香</a:t>
            </a:r>
            <a:r>
              <a:rPr lang="en-US" altLang="zh-CN"/>
              <a:t>" width="200" height="120" /&gt;</a:t>
            </a:r>
            <a:endParaRPr lang="en-US" altLang="zh-CN"/>
          </a:p>
          <a:p>
            <a:r>
              <a:rPr lang="en-US" altLang="zh-CN"/>
              <a:t>			&lt;img src="images/Keukenhof2.jpg" alt="</a:t>
            </a:r>
            <a:r>
              <a:rPr lang="zh-CN" altLang="en-US"/>
              <a:t>利瑟</a:t>
            </a:r>
            <a:r>
              <a:rPr lang="en-US" altLang="zh-CN"/>
              <a:t>" width="200" height="120" title="</a:t>
            </a:r>
            <a:r>
              <a:rPr lang="zh-CN" altLang="en-US"/>
              <a:t>库肯霍夫公园</a:t>
            </a:r>
            <a:r>
              <a:rPr lang="en-US" altLang="zh-CN"/>
              <a:t>" /&gt;</a:t>
            </a:r>
            <a:endParaRPr lang="en-US" altLang="zh-CN"/>
          </a:p>
          <a:p>
            <a:r>
              <a:rPr lang="en-US" altLang="zh-CN"/>
              <a:t>			&lt;img src="images/Keukenhof3.jpg" alt="</a:t>
            </a:r>
            <a:r>
              <a:rPr lang="zh-CN" altLang="en-US"/>
              <a:t>库肯霍夫公园</a:t>
            </a:r>
            <a:r>
              <a:rPr lang="en-US" altLang="zh-CN"/>
              <a:t>" width="200" height="120" /&gt;</a:t>
            </a:r>
            <a:endParaRPr lang="en-US" altLang="zh-CN"/>
          </a:p>
          <a:p>
            <a:r>
              <a:rPr lang="en-US" altLang="zh-CN"/>
              <a:t>		&lt;/p&gt;</a:t>
            </a:r>
            <a:endParaRPr lang="en-US" altLang="zh-CN"/>
          </a:p>
          <a:p>
            <a:r>
              <a:rPr lang="en-US" altLang="zh-CN"/>
              <a:t>	&lt;/body&gt;</a:t>
            </a:r>
            <a:endParaRPr lang="en-US" altLang="zh-CN"/>
          </a:p>
          <a:p>
            <a:r>
              <a:rPr lang="en-US" altLang="zh-CN"/>
              <a:t>&lt;/html&gt;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本章介绍</a:t>
            </a:r>
            <a:r>
              <a:rPr lang="en-US" altLang="zh-CN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的行级元素和属性。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248518" y="1844392"/>
            <a:ext cx="113192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40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en-US" altLang="zh-CN" sz="40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88089" y="1390728"/>
            <a:ext cx="11617728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3.3.1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锚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点标签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&lt;a&gt;…&lt;/a&gt;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a&gt;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标签的格式为：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&lt;a href="URL" target="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打开窗口方式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热点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&lt;/a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&gt;</a:t>
            </a:r>
            <a:endParaRPr lang="en-US" altLang="zh-CN" sz="2400" b="1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href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：规定链接指向的页面的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URL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。</a:t>
            </a: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target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：指定链接被单击后会产生网页跳转动作，打开目标页面的方式的属性值如下：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marL="883285" lvl="1" indent="-342900">
              <a:buFont typeface="Wingdings" panose="05000000000000000000" pitchFamily="2" charset="2"/>
              <a:buChar char="l"/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 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_self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：默认值是在超链接所在的窗口中打开目标页面。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marL="883285" lvl="1" indent="-342900">
              <a:buFont typeface="Wingdings" panose="05000000000000000000" pitchFamily="2" charset="2"/>
              <a:buChar char="l"/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 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_blank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：在新浏览器窗口中打开目标页面。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marL="883285" lvl="1" indent="-342900">
              <a:buFont typeface="Wingdings" panose="05000000000000000000" pitchFamily="2" charset="2"/>
              <a:buChar char="l"/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 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_parent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：将目标页面载入含有该链接的父窗口中。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marL="883285" lvl="1" indent="-342900">
              <a:buFont typeface="Wingdings" panose="05000000000000000000" pitchFamily="2" charset="2"/>
              <a:buChar char="l"/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 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_top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：在当前的整个浏览器窗口中打开目标页面。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2081" y="414273"/>
            <a:ext cx="8109928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09998" y="1225462"/>
            <a:ext cx="11617728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3.3.2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用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图像作为超链接热点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格式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&lt;a href="URL" target="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打开窗口方式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"&gt;&lt;img src="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图像文件名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" /&gt; 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3-4】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文本链接热点和图片链接热点示例。本例文件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3-4.html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在浏览器中显示的效果如图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3-5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2081" y="414273"/>
            <a:ext cx="8109928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26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393" y="3914228"/>
            <a:ext cx="5399600" cy="2228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81" y="1112934"/>
            <a:ext cx="12188156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&lt;!DOCTYPE html&gt;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&lt;html&gt;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&lt;head&gt;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&lt;meta charset="utf-8"&gt;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&lt;title&gt;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超链接元素示例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&lt;/title&gt;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&lt;/head&gt;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&lt;body&gt;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&lt;h3&gt;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&lt;/h3&gt;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&lt;p&gt;&lt;a href="http://www.microsoft.com/" target="_blank"&gt;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微软公司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&lt;/a&gt;&amp;nbsp;&amp;nbsp;&amp;nbsp;&amp;nbsp;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	&lt;a href="https://www.bilibili.com/"&gt;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哔哩哔哩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&lt;/a&gt;&amp;nbsp;&amp;nbsp;&amp;nbsp;&amp;nbsp;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	&lt;a href="https://www.smzdm.com/"&gt;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什么值得买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&lt;/a&gt;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&lt;/p&gt;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&lt;p&gt;&lt;a href="http://www.icbc.com.cn/icbc/"&gt;&lt;img src="images/icbc.jpg" alt="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中国工商银行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" /&gt;&lt;/a&gt;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	&lt;a href="https://www.boc.cn/"&gt;&lt;img src="images/boc.jpg" alt="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中国银行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" /&gt;&lt;/a&gt;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	&lt;a href="https://www.baidu.com/" target="_blank"&gt;&lt;img src="images/baidu.jpg" alt="</a:t>
            </a:r>
            <a:r>
              <a:rPr lang="zh-CN" altLang="en-US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百度</a:t>
            </a: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" /&gt;&lt;/a&gt;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	&lt;/p&gt;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	&lt;/body&gt;</a:t>
            </a:r>
            <a:endParaRPr lang="en-US" altLang="zh-CN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&lt;/html</a:t>
            </a:r>
            <a:r>
              <a:rPr lang="en-US" altLang="zh-CN" smtClean="0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&gt;</a:t>
            </a:r>
            <a:endParaRPr lang="zh-CN" altLang="en-US" dirty="0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329744" y="285102"/>
            <a:ext cx="8430217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7627" y="1182262"/>
            <a:ext cx="11626110" cy="4892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3.3.3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其他页面的链接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链接到同一目录内的网页文件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目标文件名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.html"&gt;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链接到下一级目录中的网页文件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子目录名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目标文件名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.html"&gt;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链接到上一级目录中的网页文件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href="../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目标文件名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.html"&gt;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链接到同级目录中的网页文件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href="../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子目录名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目标文件名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.html"&gt;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408580" y="414273"/>
            <a:ext cx="8063403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36483" y="1046073"/>
            <a:ext cx="11520939" cy="5200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3-5】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指向其他页面的超链接示例。当前页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3-5.html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中包含两个链接分别指向友情连接页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3-4.html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和图像元素示例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3-3.html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3-6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所示，单击链接热点将分别打开如图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3-4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和图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3-5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指向其他页面的超链接示例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&lt;/title&gt;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&lt;p&gt;&lt;a href="3-4.html"&gt;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&lt;/a&gt;&amp;nbsp;&amp;nbsp;&amp;nbsp;&amp;nbsp;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&lt;a href="3-3.html" target="_blank"&gt;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图像元素示例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0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050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041" y="2061260"/>
            <a:ext cx="4149294" cy="1367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86561" y="1079030"/>
            <a:ext cx="11520939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3.3.4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书签的链接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name="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记号名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目标文本附近的字符串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页面内书签的链接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超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链接标签的格式为：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href="#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记号名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 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 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即单击“热点文本”，将跳转到“记号名”开始的网页元素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86561" y="1079030"/>
            <a:ext cx="11520939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3-6】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制作指向页面内书签的超链接。在当前页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3-6.html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的上部单击“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[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什么是超文本？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]”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链接时，将跳转到页面下方的“什么是超文本？”位置处，如图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3-7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494" y="2072244"/>
            <a:ext cx="3239760" cy="2753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780" y="2070480"/>
            <a:ext cx="3352500" cy="2683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3836" y="2481"/>
            <a:ext cx="4555459" cy="6855837"/>
          </a:xfrm>
          <a:custGeom>
            <a:avLst/>
            <a:gdLst>
              <a:gd name="connsiteX0" fmla="*/ 0 w 4556896"/>
              <a:gd name="connsiteY0" fmla="*/ 0 h 6858000"/>
              <a:gd name="connsiteX1" fmla="*/ 1071144 w 4556896"/>
              <a:gd name="connsiteY1" fmla="*/ 0 h 6858000"/>
              <a:gd name="connsiteX2" fmla="*/ 2110154 w 4556896"/>
              <a:gd name="connsiteY2" fmla="*/ 0 h 6858000"/>
              <a:gd name="connsiteX3" fmla="*/ 4556896 w 4556896"/>
              <a:gd name="connsiteY3" fmla="*/ 0 h 6858000"/>
              <a:gd name="connsiteX4" fmla="*/ 3485752 w 4556896"/>
              <a:gd name="connsiteY4" fmla="*/ 6858000 h 6858000"/>
              <a:gd name="connsiteX5" fmla="*/ 2110154 w 4556896"/>
              <a:gd name="connsiteY5" fmla="*/ 6858000 h 6858000"/>
              <a:gd name="connsiteX6" fmla="*/ 0 w 455689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56896" h="6858000">
                <a:moveTo>
                  <a:pt x="0" y="0"/>
                </a:moveTo>
                <a:lnTo>
                  <a:pt x="1071144" y="0"/>
                </a:lnTo>
                <a:lnTo>
                  <a:pt x="2110154" y="0"/>
                </a:lnTo>
                <a:lnTo>
                  <a:pt x="4556896" y="0"/>
                </a:lnTo>
                <a:lnTo>
                  <a:pt x="3485752" y="6858000"/>
                </a:lnTo>
                <a:lnTo>
                  <a:pt x="21101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6929" y="792139"/>
            <a:ext cx="253343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98730" y="792138"/>
            <a:ext cx="15691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698730" y="1552410"/>
            <a:ext cx="15691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4080308" y="1917271"/>
            <a:ext cx="7271461" cy="364494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第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章  行内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元素</a:t>
            </a:r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</a:t>
            </a:r>
            <a:r>
              <a:rPr lang="zh-CN" alt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元素</a:t>
            </a:r>
            <a:endParaRPr lang="en-US" altLang="zh-CN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3.2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图像元素</a:t>
            </a:r>
            <a:r>
              <a:rPr lang="en-US" altLang="zh-CN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img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3.4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图像热区链接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map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area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3.5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范围元素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span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	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X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</a:t>
            </a:r>
            <a:r>
              <a:rPr lang="zh-CN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板块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习题</a:t>
            </a:r>
            <a:r>
              <a:rPr lang="en-US" altLang="zh-C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792" y="1179363"/>
            <a:ext cx="11580222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指向页面内书签的超链接示例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&lt;/title&gt;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&lt;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body&gt;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&lt;p&gt;&lt;a href="3-4.html"&gt;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&lt;/a&gt;&amp;nbsp;&amp;nbsp;&amp;nbsp;&amp;nbsp;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&lt;a href="3-3.html" target="_blank"&gt;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图像元素示例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&lt;p&gt;&lt;a href="#about"&gt;[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什么是超文本？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]&lt;/a&gt;&lt;/p&gt;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&lt;h4&gt;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超文本的基础知识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&lt;/h4&gt;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&lt;p&gt;&amp;nbsp;&amp;nbsp;&amp;nbsp;&amp;nbsp;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超文本的基本特征就是可以超链接文档；你可以指向其他位置，该位置可以在当前的文档中、局域网中的其他文档，也可以在因特网上的任何位置的文档中。这些文档组成了一个杂乱的信息网。目标文档通常与其来源有某些关联，并且丰富了来源；来源中的链接元素则将这种关系传递给浏览者。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&lt;p&gt;&lt;a name="about"&gt;&lt;/a&gt;&lt;/p&gt;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&lt;h4&gt;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什么是超文本？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&lt;/h4&gt;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zh-CN" altLang="en-US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88046" y="1059723"/>
            <a:ext cx="11617728" cy="2245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&lt;p&gt;&amp;nbsp;&amp;nbsp;&amp;nbsp;&amp;nbsp;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记语言的真正威力在于其收集能力，它可以将收集来的文档组合成一个完整的信息库，并且可以将文档库与世界上的其他文档集合链接起来。这样的话，读者不仅可以完全控制文档在屏幕上的显示，还可以通过超链接来控制浏览信息的顺序。这就是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XHTML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中的“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HT” -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超文本（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hypertext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），就是它将整个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Web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网络连接起来。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zh-CN" altLang="en-US" sz="20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09999" y="1629292"/>
            <a:ext cx="11545733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其他页面书签的链接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当前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页面的超链接标签的格式为：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目标文件名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.html #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记号名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78440" y="1240077"/>
            <a:ext cx="11545733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3.3.5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下载文件的链接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下载文件的链接格式为：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下载文件名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例如，下载一个软件的压缩包文件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softsetup.rar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，可以建立如下链接：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href="softsrtup.rar"&gt;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下载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09999" y="1079030"/>
            <a:ext cx="11545733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3.3.6  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电子邮件的链接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指向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电子邮件链接的格式为：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href="mailto:E-mail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地址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例如，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E-mail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地址是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Jack@163.com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，可以建立如下链接：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信箱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:&lt;a href="mailto:Jack@163.com"&gt;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和我联系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7627" y="1561232"/>
            <a:ext cx="11054734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3.3.7  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JavaScripy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其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href="javascript: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代码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;"&gt;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例如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，执行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JavaScript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代码“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alert('Hello World');”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，可以建立如下链接：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href="javascript:alert('Hello World');"&gt;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单击显示消息框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7627" y="1079030"/>
            <a:ext cx="11054734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3.3.8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空链接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创建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空链接有下面两种方法：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 href="#"&gt;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或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虽然这也是空链接，但它其实有锚点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#top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的意思，会产生回到顶部的效果。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 href="javascript:void(0);"&gt;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热点文本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href="javascript:void(0);"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的含义是让超链接去执行一个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JavaScript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函数，而不是去跳转到一个地址。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void(0)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表示一个空的方法，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void(0)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表示不作任何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操作。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en-US" altLang="zh-CN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3.3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本章介绍</a:t>
            </a:r>
            <a:r>
              <a:rPr lang="en-US" altLang="zh-CN" sz="2400" b="1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的行级元素和属性。</a:t>
            </a:r>
            <a:endParaRPr lang="zh-CN" altLang="en-US" sz="24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207878" y="1874872"/>
            <a:ext cx="113192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3.4  </a:t>
            </a:r>
            <a:r>
              <a:rPr lang="zh-CN" altLang="en-US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图像热区超链接元素</a:t>
            </a:r>
            <a:r>
              <a:rPr lang="en-US" altLang="zh-CN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map</a:t>
            </a:r>
            <a:r>
              <a:rPr lang="zh-CN" altLang="en-US" sz="3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36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area</a:t>
            </a:r>
            <a:endParaRPr lang="en-US" altLang="zh-CN" sz="36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3.4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图像热区超链接元素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map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area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371" y="1341314"/>
            <a:ext cx="11096999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3.4.1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通过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&lt;map&gt;…&lt;/map&gt;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标签定义图像地图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语法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&lt;map name="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映射图像名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 id="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映射图像名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&lt;area shape="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热区形状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1" coords="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热区坐标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1" href="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链接地址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1" /&gt;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&lt;area shape="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热区形状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2" coords="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热区坐标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2" href="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链接地址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2" /&gt;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……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&lt;area shape="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热区形状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n" coords="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热区坐标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n" href="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链接地址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n" /&gt;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&lt;/map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400" b="1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3.4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图像热区超链接元素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map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area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371" y="1096286"/>
            <a:ext cx="11096999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2400" b="1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3.4.2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将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&lt;img&gt;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标签的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usemap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属性与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&lt;map&gt;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标签的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name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属性相关联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在图像文件中设置映射图像名，格式为：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&lt;img usemap="#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映射图像名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 src="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图像文件地址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" … /&gt;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26"/>
          <p:cNvSpPr>
            <a:spLocks noChangeArrowheads="1"/>
          </p:cNvSpPr>
          <p:nvPr/>
        </p:nvSpPr>
        <p:spPr bwMode="auto">
          <a:xfrm>
            <a:off x="15419" y="1083504"/>
            <a:ext cx="11301600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1" tIns="45710" rIns="91421" bIns="4571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9pPr>
          </a:lstStyle>
          <a:p>
            <a:pPr indent="457200">
              <a:buNone/>
            </a:pPr>
            <a:r>
              <a:rPr lang="en-US" altLang="zh-CN" sz="2400" dirty="0">
                <a:solidFill>
                  <a:schemeClr val="tx2"/>
                </a:solidFill>
                <a:latin typeface="微软雅黑" panose="020B0503020204020204" charset="-122"/>
              </a:rPr>
              <a:t>3.1.1  </a:t>
            </a:r>
            <a:r>
              <a:rPr lang="zh-CN" altLang="en-US" sz="2400" dirty="0">
                <a:solidFill>
                  <a:schemeClr val="tx2"/>
                </a:solidFill>
                <a:latin typeface="微软雅黑" panose="020B0503020204020204" charset="-122"/>
              </a:rPr>
              <a:t>字体样式元素</a:t>
            </a:r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buNone/>
            </a:pPr>
            <a:r>
              <a:rPr lang="zh-CN" altLang="en-US" sz="2400" dirty="0">
                <a:solidFill>
                  <a:schemeClr val="tx2"/>
                </a:solidFill>
                <a:latin typeface="微软雅黑" panose="020B0503020204020204" charset="-122"/>
              </a:rPr>
              <a:t>字体样式元素可以使文本内容在浏览器中呈现特定的文字效果。</a:t>
            </a:r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484" y="1985658"/>
            <a:ext cx="8293977" cy="46744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4086" y="1231402"/>
            <a:ext cx="11545733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3-7】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设计带有可点击区域的图像映射，本例文件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3-7.html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在浏览器中显示如图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3-8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zh-CN" altLang="zh-CN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3.4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图像热区超链接元素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map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area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20" y="2235317"/>
            <a:ext cx="11022264" cy="23784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7628" y="1201392"/>
            <a:ext cx="11698104" cy="5323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图像热点链接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&lt;/title&gt;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&lt;map name="image_link"&gt;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&lt;area shape="circle" coords="50,50,50" href="3-4.html" alt="" /&gt;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&lt;area shape="rect" coords="100,50,200,200" href="3-5.html" alt="" /&gt;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&lt;area shape="poly" coords="250,35,300,20,250,80" href="3-6.html" alt="" /&gt;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&lt;img usemap="#image_link" src="images/blog.jpg" alt="js" width="300" height="200"&gt;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本章介绍</a:t>
            </a:r>
            <a:r>
              <a:rPr lang="en-US" altLang="zh-CN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的行级元素和属性。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248518" y="1844392"/>
            <a:ext cx="113192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3.5  </a:t>
            </a:r>
            <a:r>
              <a:rPr lang="zh-CN" alt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范围元素</a:t>
            </a:r>
            <a:r>
              <a:rPr lang="en-US" altLang="zh-CN" sz="40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span</a:t>
            </a:r>
            <a:endParaRPr lang="en-US" altLang="zh-CN" sz="40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94739" y="191955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9198" y="1468916"/>
            <a:ext cx="1116748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其格式为：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&lt;span&gt;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内容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</a:t>
            </a:r>
            <a:r>
              <a:rPr lang="en-US" altLang="zh-CN" sz="24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&gt;</a:t>
            </a:r>
            <a:endParaRPr lang="en-US" altLang="zh-CN" sz="2400" b="1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例如，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&lt;p&gt;&lt;span&gt;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文本内容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其他内容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&lt;/p&gt;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3.5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范围元素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span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94739" y="191955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9198" y="1468916"/>
            <a:ext cx="11167485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span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与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div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的区别在于，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span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仅仅是个行级元素，不会换行，而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div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是一个块级元素，它包围的元素会自动换行。块级元素相当于内联元素在前后各加了一个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&lt;br /&gt;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标签。用容器这一词更容易理解它们的区别，块级元素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&lt;div&gt;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相当于一个大容器，而内联元素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&lt;span&gt;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相当一个小容器，大容器当然可以盛放小容器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另外，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span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本身没有任何属性，没有结构上的意义，当其他元素都不合适的时候可以换上它，同时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div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可以包含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span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，反之则不行。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3.5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范围元素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span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本章介绍</a:t>
            </a:r>
            <a:r>
              <a:rPr lang="en-US" altLang="zh-CN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的行级元素和属性。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85958" y="1864712"/>
            <a:ext cx="11319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44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</a:t>
            </a:r>
            <a:r>
              <a:rPr lang="zh-CN" altLang="en-US" sz="44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元素</a:t>
            </a:r>
            <a:endParaRPr lang="zh-CN" altLang="en-US" sz="44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62371" y="1230417"/>
            <a:ext cx="11033388" cy="4154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3.6.1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音频、视频的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格式</a:t>
            </a: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．音频格式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Ogg Vorbis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MP3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WAV</a:t>
            </a:r>
            <a:endParaRPr lang="en-US" altLang="zh-CN" sz="2400" smtClean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．视频格式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Ogg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H.264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MP4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WebM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78724" y="1225791"/>
            <a:ext cx="11465356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3.6.2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音频元素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audio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audio&gt;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标签的使用格式为：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&lt;audio src="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音频文件的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URL" controls="controls"  …&gt;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&lt;/audio&gt;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516" y="2972274"/>
            <a:ext cx="9741499" cy="19708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7761" y="1329184"/>
            <a:ext cx="11545733" cy="4892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9875" algn="just">
              <a:spcAft>
                <a:spcPts val="0"/>
              </a:spcAft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3-8】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网页中添加播放音频控件，本例文件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3-8.html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在浏览器中显示如图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3-9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&lt;title&gt;audio&lt;/title&gt;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&lt;audio src="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邓丽君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甜蜜蜜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.mp3" controls="controls"&gt;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当前浏览器不支持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audio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&lt;/audio&gt;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269875" algn="just">
              <a:spcAft>
                <a:spcPts val="0"/>
              </a:spcAft>
            </a:pP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07079" y="-23207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105" y="2061260"/>
            <a:ext cx="4390880" cy="1932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632489" y="4061630"/>
            <a:ext cx="1531286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408580" y="414273"/>
            <a:ext cx="7415451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5561" y="1085115"/>
            <a:ext cx="11473737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3.6.3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视频元素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video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video&gt;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标签的使用格式为：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&lt;video src="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音频文件的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URL" controls="controls" …&gt;</a:t>
            </a:r>
            <a:r>
              <a:rPr lang="zh-CN" altLang="en-US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文本</a:t>
            </a:r>
            <a:r>
              <a:rPr lang="en-US" altLang="zh-CN" sz="24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&lt;/video&gt;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17" y="3141180"/>
            <a:ext cx="9995825" cy="3049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391165" y="1161241"/>
            <a:ext cx="11680550" cy="49847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3-1】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字体样式元素示例。本例文件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3-1.html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在浏览器中显示的效果如图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3-1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&lt;!DOCTYPE 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&lt;head&gt;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	&lt;meta charset="utf-8"&gt;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	&lt;title&gt;HTML5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保留的文本格式元素示例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&lt;/title&gt;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&lt;/head&gt;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&lt;body&gt;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	&lt;p&gt;&lt;b&gt;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粗体文本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&lt;/b&gt;&lt;big&gt;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大号字体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&lt;/big&gt;&lt;big&gt;&lt;big&gt;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更大号字体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&lt;/big&gt;&lt;/big&gt;&lt;b&gt;&lt;big&gt;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粗体大号字体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&lt;/big&gt;&lt;/b&gt;&lt;/p&gt;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	&lt;p&gt;&lt;i&gt;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斜体文本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&lt;/i&gt;&lt;small&gt;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小号字体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&lt;/small&gt;&lt;small&gt;&lt;small&gt;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更小号字体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&lt;/small&gt;&lt;/small&gt;&lt;i&gt;&lt;small&gt;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斜体小号字体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&lt;/small&gt;&lt;/i&gt;&lt;/p&gt;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	&lt;p&gt;&lt;tt&gt;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打字机或者等宽的文本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&lt;/tt&gt;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这段文本包含 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&lt;sup&gt;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上标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&lt;/sup&gt;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还包括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&lt;sub&gt;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下标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&lt;/sub&gt;&lt;/p&gt;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	&lt;/body&gt;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&lt;/html&gt;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</p:txBody>
      </p:sp>
      <p:sp>
        <p:nvSpPr>
          <p:cNvPr id="6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003" y="1580327"/>
            <a:ext cx="3647955" cy="1920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3.6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多媒体元素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081" y="-183515"/>
            <a:ext cx="308610" cy="36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23" tIns="45711" rIns="91423" bIns="45711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626" y="1317351"/>
            <a:ext cx="11770099" cy="5139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3-9】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网页中添加播放视频控件，本例文件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3-9.html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在浏览器中显示如图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3-10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&lt;title&gt;video&lt;/title&gt;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&lt;video src="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邓丽君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我只在乎你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.mp4" width="800" height="" controls="controls"&gt;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当前浏览器不支持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video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直接播放，点击这里下载视频：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&lt;a href="myvideo.webm"&gt;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下载视频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&lt;/video&gt;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122" name="图片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993" y="1845276"/>
            <a:ext cx="3023776" cy="2124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X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88" y="1708448"/>
            <a:ext cx="5943171" cy="423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306" y="1722207"/>
            <a:ext cx="5952019" cy="4242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9" y="1557297"/>
            <a:ext cx="5895721" cy="4202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952" y="1557296"/>
            <a:ext cx="5895721" cy="4202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194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6" y="1917271"/>
            <a:ext cx="4930606" cy="316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6212" y="1668464"/>
            <a:ext cx="6335531" cy="449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218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6" y="1485303"/>
            <a:ext cx="5690957" cy="403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813" y="1511262"/>
            <a:ext cx="5873003" cy="417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24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7" y="1701287"/>
            <a:ext cx="5589333" cy="3959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7144" y="1701287"/>
            <a:ext cx="5554984" cy="3959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6" y="1629292"/>
            <a:ext cx="5655984" cy="403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329" y="1629292"/>
            <a:ext cx="5655984" cy="403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3.7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用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HBuilder X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编辑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文档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2290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361" y="1485303"/>
            <a:ext cx="5831568" cy="4616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本章介绍</a:t>
            </a:r>
            <a:r>
              <a:rPr lang="en-US" altLang="zh-CN" sz="2400" b="1" smtClean="0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HTML</a:t>
            </a: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的行级元素和属性。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248518" y="1844392"/>
            <a:ext cx="113192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</a:t>
            </a:r>
            <a:r>
              <a:rPr lang="zh-CN" altLang="en-US" sz="4000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板块</a:t>
            </a:r>
            <a:endParaRPr lang="zh-CN" altLang="en-US" sz="4000" b="1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制作广告板块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6909" y="1169262"/>
            <a:ext cx="11650817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3-1】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制作社区网首页的广告板块。本例文件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pt3-1.html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在浏览器中显示的效果如图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3-24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en-US" altLang="zh-CN" sz="2400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331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457" y="2326364"/>
            <a:ext cx="7991408" cy="3576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313290" y="1057706"/>
            <a:ext cx="1156573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3.1.2 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短语元素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  <a:p>
            <a:pPr indent="457200"/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短语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元素拥有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明确的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语义，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Century Gothic" panose="020B0502020202020204" pitchFamily="34" charset="0"/>
              </a:rPr>
              <a:t>用以标注特殊用途的文本，这类特殊的文本格式化元素都会呈现特殊的样式。</a:t>
            </a:r>
            <a:endParaRPr lang="zh-CN" altLang="en-US" sz="2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sym typeface="Century Gothic" panose="020B0502020202020204" pitchFamily="34" charset="0"/>
            </a:endParaRPr>
          </a:p>
        </p:txBody>
      </p:sp>
      <p:sp>
        <p:nvSpPr>
          <p:cNvPr id="6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452" y="2230711"/>
            <a:ext cx="7665248" cy="4399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制作广告板块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2372" y="1305100"/>
            <a:ext cx="11105381" cy="4799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&lt;!DOCTYPE 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&lt;meta charset="utf-8"&gt;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&lt;title&gt;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社区网首页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&lt;/title&gt;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&lt;/head&gt;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&lt;body&gt;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&lt;div style="width: 1200px;margin: 0 auto;text-align: center;"&gt;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&lt;img src="images/hexie.jpg" class="left" /&gt;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 style="font-size: 44px;color: #e95419;"&gt;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和谐社区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&lt;img src="images/chengxin.jpg" class="left" /&gt;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 style="font-size: 44px;color: #e95419;"&gt;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诚信守法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&lt;img src="images/jiaotong.jpg" class="left" /&gt;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 style="font-size: 44px;color: #e95419;"&gt;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交通出行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&lt;img src="images/bianmin.jpg" class="left" /&gt;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 style="font-size: 44px;color: #e95419;"&gt;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便民服务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&lt;/span&gt;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制作广告板块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6061" y="1206454"/>
            <a:ext cx="11543660" cy="563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&lt;div style="width: 1200px;margin: 0 auto;text-align: center;"&gt;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&lt;h3&gt;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商家广告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&lt;/h3&gt;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	&lt;a href="#"&gt;&lt;img src="images/shangjia_pic.jpg" /&gt;&lt;/a&gt;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制作广告板块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9067" y="1231402"/>
            <a:ext cx="9527628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&lt;div style="width: 1200px;margin: 0 auto;text-align: center;"&gt;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href=""&gt;01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href=""&gt;02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href=""&gt;03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href=""&gt;04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href=""&gt;05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href=""&gt;06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href=""&gt;07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href=""&gt;08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href=""&gt;09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href=""&gt;10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href=""&gt;11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href=""&gt;12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&lt;/a&gt;&lt;/span&gt;&lt;br /&gt;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3.8 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实训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制作广告板块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4791" y="1414401"/>
            <a:ext cx="11249371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			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&lt;span&gt;&lt;a href=""&gt;13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href=""&gt;14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href=""&gt;15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href=""&gt;16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href=""&gt;17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href=""&gt;18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href=""&gt;19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href=""&gt;20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href=""&gt;21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href=""&gt;22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href=""&gt;23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&lt;/a&gt;&lt;/span&gt;|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	&lt;span&gt;&lt;a href=""&gt;24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友情链接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&lt;/a&gt;&lt;/span&gt;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	&lt;/div&gt;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	&lt;/body&gt;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&lt;/html&gt;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习题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6696" y="1231402"/>
            <a:ext cx="742950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．使用列表和超链接元素制作如图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3-25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所示的网页。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338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398" y="1966683"/>
            <a:ext cx="6265971" cy="3961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习题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2370" y="1483043"/>
            <a:ext cx="115373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．使用表格和列表制作如图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3-26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所示的清单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230" y="2133254"/>
            <a:ext cx="2270837" cy="4165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习题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2639" y="1413308"/>
            <a:ext cx="742950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．使用图片和超链接元素制作如图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3-27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所示的网页。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6386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404" y="2183914"/>
            <a:ext cx="6335531" cy="3902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157627" y="-1444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3" name="AutoShape 4" descr="data:image/jpeg;base64,/9j/4AAQSkZJRgABAQAAAQABAAD/2wBDAAgGBgcGBQgHBwcJCQgKDBQNDAsLDBkSEw8UHRofHh0aHBwgJC4nICIsIxwcKDcpLDAxNDQ0Hyc5PTgyPC4zNDL/2wBDAQkJCQwLDBgNDRgyIRwhMjIyMjIyMjIyMjIyMjIyMjIyMjIyMjIyMjIyMjIyMjIyMjIyMjIyMjIyMjIyMjIyMjL/wAARCADcAWMDASIAAhEBAxEB/8QAHAABAAEFAQEAAAAAAAAAAAAAAAUBAgMEBgcI/8QATxAAAgEDAgMFBQMIBgYIBwEAAQIDAAQRBRIGITETIkFRYQcUMnGBI5GhFRZCUmJyscEIM4KSorIkJUPR0vAXNFNjdJTC4TVEZHN1o7Px/8QAGgEBAAMBAQEAAAAAAAAAAAAAAAECAwQFBv/EAC8RAQACAgEDAgMHBAMAAAAAAAABAgMREgQhMUFRE3GRFCIyM2GB8AUjQtGhscH/2gAMAwEAAhEDEQA/APf6UpQKUpQKUpQKUpQK1/fYO0aPtBvV+zIPXdjdj7udbFRt1pYuLiSZZijMEIwPhZT8X1HKg2oLyG5DGJshSAcjHgD/AAIq/wB4QuyBgXVQxUHmAc4P4Go2bSHa4kmSWNSzEgFM8tqjB5/s/jV1rpxtGIaWNy8Ii5rg8ix8+mG/Cgko5BIgYZGQDgjB+oq+ozT9Oaxfc0wcdmEwFxnAAzz6dOlSQIIyKCtKUoFKUoFKUoFKUoFKUoFKo2ccutaMWpRm0hnmBQyoXCjvYA6n6UG/StFtVtAm7e23IG4IcHnjOfLNZrOdriEuyhSHdMA5+FiP5UGxSlKBSlKBSlKBSlKBSlKBSlKBSlKBSlKBSlKBSlKBSlKBSlKBSlKBUNdpqjXExgaQJk7MFcfAMdf2s1M1QighX/KrSS7Q4UsCgJXHVuWR05bf/fnVGh1ORhzKsN+1ztyvd5cufjy5dfSt6WW7VbwiFAEXMBB3FzjxHhz5VqNd3/aHEBCk4P2Z7i5XvDzOC3L09KCrx30kr9qC0JTd2fJge6cqeY6NjH/+1IWUHu1rHFuZio5luuetatq11JOjylkXZl0K4BOcDHlyGT86kRQVpSlApSlApSgIPSgUpSgUpSgxu64ILAY688YqNhsbBnkiUOTCoiIaRuSkZwOfTBqsmlFrh5t6kmXtF3Jk+GVPPmvLNYRoOFx7x4Y3FOfwBfPpyoM8tjp6wfaNshTLAdqQqg9cc+lbAltbCMgsVUuzHq2CeZJ8vE1ovoom7UtIhZ0ZR3PgYnOR5D09azLpXek3urJJIrum07Tgk+f4dPSglBzpVB0qtAyBVMjzqF4j1C5sbaI20qK7MxZSVDsoQk7N3dJBwcHGQDzFRY4iuroWoiHZL71HE8jEKz5OCGQ81B6j0oOvzSuTsOILtNBsrueMyy3JhLSyEJCO0IGFYD9HPTH1qkXGqyFQbZV3RhsmX4G3Rqd3Lkv2gOfIZ8aDraZB8a5YcVStJ2bWcaYmFu7e8AhHO3BPjsO7kceHrTh/UNRvW08yXKSo9r2txnbkHJUEY5kkg88AYHnQdTSlKBSlKBSlKBSlKBSlKBVu6rj0rnuKtQu7Cxt/cnWOWa4WLeVzgH0rPLkjHSbT6L46TktFY9U/u9KqDXHe68XIe7q1swz1aMD+VWwcRaray39rqC28s1tbGdXjyAfIH7646f1LFa3GYmHR9ktMTNLRPydnmma5SwuuJL6ziuDcWESyKHX7JmJB+tYr3VNe0qe1NzcWc8c8yxbUiKnn9aR/UcU+6sdLabcYmNuwzVatWrq9BzFDSlBpS3cyJeE2zKIFzG7MMS8snGOY8q15dUdZEWOISZC5AzksSAVHqAc1sS32wXf2Mv8Ao67iWG1X5Z7p8awxanG8/Z7Cqktzz4jHUeu7l50Gv+WJ9mfdlxt3Z72M7c7P3vCt6zeaSSUyMCobavLmCOua0vy2u3PYH+r7T4xjbtzj970q86q8iv2MWHAyoY8z3ioB6bSTj6ZoJelWpnYM9fGrqBSqE4FQf5z2wn7E215u3ugxFu3bHCMQAScAkffQbOvz3NvpTyWm4P2kYdlXcUjLgOwHiQpJ+lQU2u31hdXMceye2Mri3kmDEyBYg5VSOveyoPP64rcbiu3YxSpFcrAS+d0OS+1N3LB5YyM8uWCDjFWfl+zubxJW0+aV4pEjtnQqxYyRljjvY6DHWgxNxLqLRB1soYi0jJ2chYvGQshwwHj3F5/tfInpbKc3VnBcFdhljV9vlkA4qEfiiJpRFBbzMd0iMSB3CsXaA4zzBHrVY+KrRLNJnWZ8qO8keA7ALuABPLG8dfXmcUHRUqDt9Ymu7+1ENsxtpe0DkghoihZSWPw/EoUDJJznwqcFAqh6VWqGgj9LBb3yQ/p3Un3DC/yqRqP0U7tLicjnIXk/vMT/ADqQoFKUoLHiWQAMoYdcEZq1oIyxYopY4JJUZ5dKy1Ha5qLaZpU9xGm+cAJDH+vKx2ov1Yig1YWt9alurZrYe62dyiRurYDyJhm5DwVjj1IPlUt7vFkkonMYPdHMeVauj6eul6Vb2Yfe0a99z1dzzZvqxJ+tb9Bh92i55RDldp7o6eVXLCiEFVUeHIYrJSgUpSgUpSgUpSgUpSgUpSgVEa7oi61bRxG4kgMb9orJ51L1Q1S9K3rNbeJWpe1LRavmHEMtzoOoLp9/dzXGn3q7EuHPejc8sZ8OtalhZWumHWbK7kdblrdtkzncHi8xnx866viK0tbzRbhLx1jjVd4lP6BHQ1yUOnXfE+gwSSusU8DGNJ2BxLH458a8DqcUdNmjhG9+Hq4csZMfK06jxP8A5P8Atv6Xey2PBJu7iRspGxiLdQOiir9F4ZkuorLUdSvrmdxtmWFz3VPhWLieMQ2em2znZp4lVZ3HgB0+nWu0i2dmuwjZgbcdMVp0HT1yXnn30yzZprTlTtymfp7LxVaUr3nmlDSlBpSXtufelAZ2thmVNnmM8s8jyrWbULXtAphJLsETujvMCOX0JHXyqTeJJEZHUMrDBB8RWL3G2732Ccxg8vD/AJA+6g02v7ZYEkERKvvfaFGRt+In1FUXUrZ3ASEs0rfZ90DtMEjPpjHjV97DaWlsZ3tleNSu7AHdXpn5AE5rZFnauGPYxneck46+OaDHaXpuZMJGeyKB1fn49AfXrW7WOOCOLPZoq5xnA8hgVkoKGtE6RZAqVtkVld5AwyCGbmxz6nr4Vv0oIO04YsLY5aLtTnILctpxzYY6MfE+OBWxNpulWSNeS28UawgSs+D3dgOG+gJ51KVjmiSaJo5FDI4KsD4g8jQR1voekiNDBZwhOTKVzj4Soxz6bTj5cqyDQtMEZj9yh2FQuMcsDH/Cv3CtXhWRjoUVvIczWbPaSfONioP1AB+tTdBqW+nWtrJvggSNsMMr5Fix+8kn61t0pQKxXUnY2ssn6iM33CstaGtNt0a7x1aIqPry/nQX6XH2WlWieUKA/cK3KtRQqBR0AxV1ApSlAqAuP9acVQW/W30xPeJPIzOCIx9F3N/aWpe+u4rGynu522wwxmRz5ADJqP4ctJrfTO3u123l45ubgH9Fm6L/AGVCr/ZoJgDFKUoITWdWn0ySMpGvYsCZJnyVjOQAGxzUHJ72CARz61jg4kjcQCW3ljeeWSNFBDc1Z1Hj47DUpcafaXMyzTwJJIo2hmHPGQceoyAcelRNrFod7qcyWtoksluxMk8aHYshYkru6FssxIHTJzjNAtuJRdCZls5o4ls0uo2lIBfeWCjAJ64/Gr/zjiU9mYZ5HWVYGaJO6ZNwQgEn9Y+Phk+Fb35GslMBjgWPsVRFCDHcU5VfkDzxV7aTYtIzm2Qs8iyscdXBBDfPIHP0oIuDiMX9/pyWaM1vcMyyPIuCp7LtABz64xnl41jPE4F5OREz2SQdojAAM7CRkOMnp3fQ1Kw6Lp1vLFLDZxI8QxGVHw8tvL6HHy5Va+gaXI7u1jCXY7i2Oec5/iSfqfOgj4+KoGeRTBOQHAi2Dc0i9mkhbHUYEg5dauOvy3HYtYwGVTcCCSNgd4ORk4HwgLuJ3Y6AeNb40PTVIK2cQKlSMDGNq7R/hAHyFZYtLs4WjaO3RTGcqR4HG3+HKg2wciq0AxSgUpSgGtLUdQt9NtWubp9kSkAsAT1+Vbp6Vz3F9rc3ehlLaJpSsiuyL1ZQeYFZZ7zTHa1fMNMVK3yRW3iUJqeq2/FGoWWmWcxNqSZJyQVJx4YNX6veLe3yaBZSJDCozcyA42IvMqPp/wA9aRa9dIQIuGblW6DauPx21m/I02om5uhp/uMk1pJGVYgsZCR3uXmK+e1l6jJNpjf+vZ6mq4tRaNRHjvE9/eUPp2pxi5OiPKNRsLhisbjO9M+YPl+FS9pqV9w1bm2v7aW4so32xXKMDtQ9ARWvYjiO2toYLfQ7aMxoEMjsMtjxPOst1ZcTatALS8tLSGFnVmkWTmADnpVsFc2O/KkT9P8AhbNwtPfWvXv3+fZ2qHcAfOrq1HnaAhfd5GQD4kwfw60TULdjgyBG/Vk7p/GvootHq8bTbpVoYHoarkVZCtKUoLXQOpVgCpGCD4io/TGaBpNPcktb47Mnq0R+E/Tmv0qSJx1rSurZ3ure5gwJIm2tno0Z+IfwI+VBu0qgORVaBSqbh50BB6UFaHpSlBA2B904p1S0zhLpI7xB6/1b/wCVD9anqg9ZU22saPfrnHbNaS4H6Eo5Z/tqn31ODmKBSlKBUfrHetEi/wC0niT/ABgn+FSFaV9C801kFUlUnEjnPQBWx+OKDcFVoOlKBSlDQQGt41HUrDRhzjdverof91GRhT+8+0fINU8OlR1lpzW+pX19LIJJbllC4GNkajCr95Yn1apLwoFa19f22nWj3N3MkMKdXc/cB5k+AHM1panrPuc6WdtbyXd/Ku6O3jOAF6bnboi58Tz8gTWKy0SR7pNQ1aZbu/XnEACIrf0jU+P7R7x9ByoNcQ6hxEf9IE2naWf9hnbPcD9sjnGv7I7x8SOlTltaQ2dvHb28SRQxjakaKAqjyArMBiq0ClUPSoG14gaeCK8Nvizndo4iHzIWD7VG39rBPXljnQT9K5Y8Wxi8JIT3EPgynO4L2TP08wylcVuPxZpcTbZGmTAJctEcJjdnP9xumR08xQTtKim1+zFsk2JiXd0EYjJclQS3LxwBnl9KwHirTlcq/bphmXLREDCtsZvkG5E0E5SuWl4tEbXEnYMbeM7o+6Q0q9g0vLwB7vj4etbVzxIgtp2toGea3VWkickEbhkKAMkscgDlg568jQT9KwROzxIzKUYqCVbqvoaUGescndRiOoBrJUJr+rT6X7qYliKSSYkMme6vny/j4VTJeKVm0rUpN7REOX/OvV0WEs0ZLwmTBjHP4+fI9BtH86ufijU17FVubZtyE9p2eAcb+f4DOOVZRxZKFgdrSy78pQAdVj8R6H8DVZeK5I47craWmWszJjHwtz5D0wK8f4nn+7L1fhz2/tR9V83El/HZ6ZJHJGzTbu0JjHeIcLjrjxPMeVSvCur3er2c8t2F3o4UbVx+iD/Ooi24onmaFGsrQADkMHkdrnl5fAPvNZouItRW3eWO1tMBoVCorDnIvLx8DgVtizRzi83mYZZcU8JpwiJ99uy2girXiV1w6qw8mGaqmcd7r6VfXqeXmtI6fCo+x3wnzibb+HT8KdlexnuTrIPKRcH7x/urdxTFRxTto+83EY+2tXwOpiIcfyP4Vkjv7aRtgmAb9Vu6fuNbJUEVjeCOQYdFYeTDNNSdnDe13ii74W4DuLrTp1hvZ5Ut4nz3l3ZLFfUAH5da5Phrh/ReLYe0svaHxJqF1GitOiX7RlCfNduQM16trXD2k8Q2K2WrWEN3bq4dY5RyVhyBGOnWvHvZPY2kftO42fTYRBp9q3u0MaZ2gdocYz+4fvrLqNxjm0TrRHl2Psl4tu+ItDvLDVpmk1fSblra4Z/idcnax9eRH9mntb47l4Q4fig0xs6xqDGK2AGSg/SfHiRkAep9K4/tm4F/pCc8Jp3EiAHwAkY4z8+0H+OsGiAe0j2232tSAyaRoeEtg3NWZSQn3tuf6Cp+NX4XxPTRrvpq39zxTw6LSDW/aumnajLAsr2k1s0pjB8CQD6jPpXW+xbiHXtfPEB1bVW1S2trhIra6KBVf4t20YHIjacHzqvEK6Rfe2TRtE1jR7C8gu9NdkkngDP2gZiO91xhSMdOdelaZpGnaNa+7aZZW9nBnd2cEYRc+eB40wWm9IvPqT5btULBetVrzr2u8bTcJcNpBpzH8r6ixgttvMoP0nA8xkAepHlWyE5xZx9w7wfCj6refaO21IIR2khPU90HkPU4rLwvxzw9xdE76PqKTSIMvAwKSoPMqeePUZFebcOcDcHcHwWs/GV3Yza7foWkGoTAqCx5gKeRweRY+Oawcb+yxdKV+KeCJZbC+tB25toGO1lHMmPyOOe3mCK5Y6vHz4z9fRbjL3MHNVrjfZpxmONuEodQkVUvImMF0i9O0AByPQgg/ePCuyPIV1Ko3W9d03h3TJNR1W8jtbWPkXfxJ6AAcyfQV5wn9ILg97/sDHqSQ5x7wYBt+e0Nux9PpUTxHbye1n2iXGhC4NvoPDx+3lQZM0zHBA8B0Iz4AMfGtOb2h+y43j6FJw3H+TUcx+8rZx9ny5bsDv49evjWN8up1WNp09q0fXNM1+wS+0q+hu7ZzgSRNkA+RHUH0POpGvnVR/0Q8fadqGnXbTcI63jdhtyqpx4+JXcGB6lcivohCGUEEEHoRWlbRaNwhSWRYo2kdgqKCSx6ADxrxC89sXFWvatd23AvDi31pbnabmVGct5NgEBQcHAOTivQParqL6Z7Mtenjba7W3YqR175CfwJrwSF70cI8KcFaNK1vc6/Ibu9kQ4LB5CkasRz2hUJI9BS0z6DtoPa7xrw3PA/GXDSjT532i5tk2lfPB3MrEeXI1K8We2O4gvrZeD7WHV7aG19+1CUg7UiPIDORtI8c5wSBjrXKLocns048suF76Yarwxr4WN4Z15Fidu7b4MrEcx1BHjW3xjw9p8Gr6T7NeFLf3Y6jOLrUpAxd+zByoZjzIADMAfJfOqfEmL8JhOnsPBvFNrxjw1ba1bwyQCYsrRScyrKcEZ8Rnoambq/tLFN93dQ26frSyBB+NaFtw/Y2mh2+jWqS29lAqoiQStGcD9pcHn1Pnmr7ThzR7OTtIdOtxLnPaMm9/7zZP41qhrnimwlyLFLu/P/ANJbs6/3zhfxp79r9zn3bSIbUeD3tyCf7sYb/MKm9oxjHKq4oI+wg1NGkfUbyCYtjakMHZqnnzLEmrfyFp43Yt8AyGUAOwCOTuLKM90558qkqUEQeGtJYEGyUqRgrvbHwlemfJj9+etYbjhqC5vBNLJKybBGUZmbcnPKkk8wc8wQfQip2lBotpVrJFCjq7GFt8bmVt6nGPiznocdaxpodhGyssGCpc5Dtz3ncwPPmCeZB5VJUoIgcM6UE2G1yvTBkcjGwx469NjFfkazR6LYxsHWJtw24YysSMEEDOc4yBy6GpGlBTaKVWlArXubK2vNnvEEcuxty71ztPmK2KVExE9pInSP/Ium8/8AQbfmST9mOZPWta50/RbONe3tLVEdwgygwWPID8TUw3SuH4n0rU9RljmuZ4obftkihhQliCxxuJ5c65eo1jpyrTcunp4nJeK3vqHUDRtNKqPcbfAxj7MeGcfxP31mXTbNVKrbRAEqSAg6r8P3eFaujRajb23Yag0UjR91ZYye+PUHoalBW2Otdb46Y3taJmN7AKrSlaqFKUoFKUoKGvE/YR304ruT8cuojcf7x/ma9sPhXhfsJ+1tOLrdiQvvgyQcEZDg4+6ubq++GYWr5bPt80l7zhnTdZtVLPY3O1pI+ZVHGM5H7Sj762OHL3SfZF7ONMfWVdb3UZRLMkagyF2GeYJHJFxn19TXP+xDiyCysdd0bUrsJa2StexNK2QkYOJP/SceZNcNxzqeo8dPqfFsnaQ6RaSpZ2cbjruydo/awCzH1A8qwpgtMfAt+GPX3TuPL1TjSYL7c+A5UPxoRnzDMw/nXtA6CvBuKpln9s/s8ZDlWtoHHyLMa96HSurp41iiFZ8hrxDiSL84P6SGj2E3ft9MtVn2EcgwBk5/Up91e3npXilp3P6T+qiTkX04bM//AG4/9xqc06x2mPYjyrZaBpvtI9onG0OuRGSOwWGytWB2vCBuyynzyCefnW57ItRvLf8ALfBuqStLcaJcdnEznJaEkjHyyOXowFV4UkGje3fivTZWKrqdvHeQg/pkYJx/eb7jWDh5sf0jOKxBjsTZIZSOgbEXX65rny1i3TdvaEx5aPsNLabxhxnoS/1MFxuQeA2yOn8MV7Tf3aWGn3N5L/VwRNK3yUE/yrxj2HhtR4y411sZ7Ka52ofPdI7fwxXovtLme39m3EMkeQ3uMi8vIjB/A12V8Qq8f4J1uXh32QcUcWSRLNdX98yoHyAzNhckjngF2P0r1ReAtG1X2eW2g3Gn2tuslqh3W8YHZTFQd6k887ufM8/GvM7TRzqP9GAxW6lpU7S7wo67JiW/wg/dXrfAGuw8QcDaPfxuGY26Ry8+YkQbWB+o/EVjhtFptP6pl4BbC51D2T8VcN6i2+54au0mtyeZRd5R1B8vi++voD2dai+q+zvQbyVi0j2aK7HqWXuk/eteCvKkT+12csOzZuyBHizXBAr2/wBlNu1t7LuHo3GCbUSfRmLD8CKvSNTMIaHttUt7KNXx4GE//tWvHeBsSe1TgYPzVdNTb9I5f517P7ZUL+yjXABnCRn7pFrxPg+UW/tI9n1w5wktkiKfAnMyY++rjtvaxcX19x1osVvw1qt7baOBdyzWiNmQEq21WwQACgyeucjlU/7LNFvL/VNY471i3eG+1aUrawSAhobcHkOfTOAPkvrXomo6vp+j2gutSvYLO33BO0nkCLk9Bk+NZrK+tdQtkubO4iuIHztlicOrfIjrTXfY2aVZJIIo2chiFBOFGSceQ8ahxxC8hIg0PV5PImBYx/jYVIm6VB/lPW5GxFoGweBuL1F/yhqZ4mkPKPSbcHzeWUj8FoJyqE8qhTp+vy4Mmt28Q8Rb2IH4uzfwrcsdPubVna41O5vGYAYlVFVfUBVFBH2/E8El7PbSQunY9puZW342OEwQOeTkEfXpV8vE9ik9sElSSCVHd5wTtjUR7wemDkEcuvMVV+F7CSUyubgvvd1PbHulmDNj0JUZHMY5VibhKyjtuytXliKxlUy5ZQTH2ZJHiSuB9M9aDY/ObSduTeIvUHepXBBIIORyPdbr5Gro9bjk1OGzWFiJ42kjfPMgdSV6gZ5ZPU1r2fDENuj755S7rsJVyO4M7R64yefqQcipCx0uDTwFt96oECBN3dAyTyHhzY0G9SlKBSlKBSlKAahuIB/o1r/4yH/NUzUPxB/1a0/8bD/mrLN+XLTF+OEsBVRyoKrWrMpSlApSlApSqE0FCcnxrw32IAwXHGykY2XYH3drWXiGxbjf2z6jol/qt5aaXplghCW9x2W5ztPjyOd/4Cuw4R4As+D9O1a1sLueYai5YPMASg2kKMj4sZJz41xdZlpFeE+ey1Y9Xznw3wFxBxbaveaLEJY2vDaz98L2YIDbmyea8/wr2L2ucOWXDnsTt9KsU2wWdzDg+LsdwZj6kkmtX2ZDXPZzqtnwprmm20UGs3MrwXSXAdt6xjlgeB2jrjrUdxPxKnFHGnE/C/EXEcGl8PxMscKSwZbtEI5ofA5yTnOQcAeNdfKNbjwqxTEze1n2Zl+X+qLRvrh/9wr6IXoK8G4w0y31i/4e1rgniTRTd6Rbi3QS3cYOE+AgHkfHIIrvfZJxVqXF3Bvv2qyRyXcV1JAzxoEDAAEHA5Z5+FUwzE0hM+XemvDfaS54T9s3DHFGSLW6UW858MA7G/wuD9K9yrifafwQ3HPCxsrd0jvreQT2zv8ADuAwVJ8AQcZ88VpaOUalDR434Em4jvLDV9H1E6ZrunnEN2ASGT9VsfM4+ZGMGuUu9Kb2W8C8Ra3f6kL/AIi1ZjGbrBXLvkALnnyyzH5DyrTtOLPa9pFrHpc3B5vJoVEYumgZtwHIEsrbSfWs1nwDxv7QNbs7/j547TS7Vty2EeAX8wFUnGcYLEk45CuDF0+aPuXn7sLzMOv9inDj6B7PLV51K3GoObtwRzAYAIP7oB+tdtrelw61ol9plx/U3cDwsfIMMZ+nWt2KNY41RFCqowFHIAeVXmvQUeI+x7UpdKn1bgDWFC3thM7wow5SRn4wM9R0YejVsy+yrX9GvbpuC+LZdIsLpi72jqSEP7JGfocA9OZqX9o3s/1LVtUtOKeFpxbcQ2QwASAJ1HQZPLIBI58iDg1z4469qNxENNh4DaPUvga6dG7IH9bB7v8AiIriyYs1cnPD6+VtxrugeKuCl4a4Y03g6xu3vta4i1JHuZyMbwmeePBQWzk8+RNfQWm2UWnaba2MAxDbxJEg/ZUAD+FcLwNwHqFhqb8S8WXw1LiGVNisOcdqh6qnhn1AA8upJ9DAwK6sdZrH3p3Ksud49019X4D1yxjXdJLZydmvmwG4fiBXgfDnD97xj7N9MvNBkQa/w3dyCNCQGeNmEqgE8shs4zyPMV9PMM1886lFqvsZ4+v9TtdNkvOGtTO4rHnCc923OO6yknGeRB+6MnLjunlMMeptxb7RuINAj1/hm6s9KsGzqCzZigJz35NxwR3R0ycc8HnWBNSufZHq1pfcP6rFrfCuqSPstlmBbKkBgMfpDIG4Dn0IrPxB7RNd9ploeG+E9Bu4orohLid2ydmfhJA2ovmSeY5V2fCPsQ0vh7WbLVLy+nv5LZAyQSKBGk/LLjzGegPoTnFVx/En71+36E6en2Nx75YQXJiki7aNX7OQYZMjOGHgR0NbGB5Va7LDEztnaoLHAJPL8aiBxVpR/Tu//Iz/APBWyE1ilQf53aOP9rc/+Sn/AOCn536P/wBrc/8Akp/+CgnKVBji3RsZ94mHztZh/wCmtyw1my1NpFs5WdowC26J0wD+8BmgkKVCw8R2sl5JbOskRTtdzvjaOzYK2SCcc2GM9ayjXrL3uaJ5kWOOJJO2LDa24sMeeQUOaCVpWpLqVnCyrJcxAsu5Ru6jwI+fPHnUZ+dFounQXbLIBcQyTwJ1MiIu4nyBI8DQT1Kj4dZsJY4mF3CDK21QXGd3Ll88kD61IA5oFKUoFKUoFQ3EH/V7T/xsP+apdq4bij8safLEYp2ubSSZWjV1y0cgOQM+IJ6VzdXk4Y5mYdHTY/iZIruI+bulqtRWj217Bah9QumnuZObDkFT0AFSgrelptWJmNMbREWmInatKUJxVlSqE4rWmvYom2ZLSeEaDLH6Vi2Xd0e83u8f6qnLn69BVeXsnTNPdxQEB27x6KBlj8gKxB7udlIUQR+IYbnP06D8fGs0FrFBnYo3HqxOSfmT1rPgU1M+Ts8p4r9i/D+vcQXWs3us31rLeOGZN8e3djHdLDPh0qMh9lGo6WHi0v2m31nYB9rRluaHy5SAZ+grd9vMElxpGgpEcSLfs6H1WJmH8K8XlZ7rRrixuVkmnvb/APKEixLuYsbVpM48gZMnyAqZiJ8oe76X7NILTibSb/UuMNT1a909mmggupVPUdQCSwGcHl5VOa5wZwRxROb7VLGxnnQiJ50m2NnwVipGT8+deLWl/ps/GOk6hKHvJ72GzWWMKUubeQ223tIGB+0jGDkHlnA9airRtOTQ5rC2S3nUXenuL2EFO0j7RgEmjyQso55PUipHrUvsZ9m8jiUK0aEFgq6gdpA5eJP8a7rhXh7R+GdGSw0NAtnvaQHtO03MTzO7x6Y+lfL8towg4rtCuE0S0mt1BHIFr0Y/AmvpfgA254H0r3VrBohDgGwBEOcnO3PPrnPrmg6WsM91DbKGnljiUkKGdwoJPQc6zV4d/SE5yaB22Pduxvs7/h7Tshs9N2elB7Qbu1EzRGeHtFGWTeMgdeYqiajZMuUurcjBORKp5Dr4+FfNujcO3urcR6zqLyRRtpWmQT3JmDds+6yK7B6Hxz5Vz12ZBwbw4+ltYNPFaX5uVtQc7SkYcS56vtPPwxig+u0dXQMpDKwyCDkEVbLNHBG0krqiKMlnYAAepNRPB/LgnQf/AMdb/wD81rj/AG3DPA0O4fYflK37fPw9nk53emcUHoLX1qFDNcQhSm8EyDBXz69PWhvLXBPvEOFbYftBgN5fP0r5D1Jr9OG9MaDPY/ky4Egbxt2uyBj03FcV1l3eWvuOvWXbx+9fnbbzdjnvbOm7HlnlQfSHv9oFybqDGCcmVegOCevnyrLFPHPGJInSRD0ZGBB+or5FLXvZ65HcDNt7hevbfI3SBh/eU/fX0n7ODbHgLSvdG09oxGQfyeCId2TnGeec9fXNB0s91BbKGnmjiUkKC7hQSfDnVsk9sZvd5JIu1Zd3ZMwyR548RXjftzFn+V+HTqxlGl9heiQxgE79g27Q3d3+Wa4ra/8A0q6SI/ejcGfTuw94H25h9355x4dN2OWaD6TivdOjj+zubVEA3YWRQMZxnkfOsr39qiRu1zCqynEbGRQGPkDnnXx5Zpu4dvY8AtDpsUUoI/q3N9na3kceFT15Dp9rw7bPdG3kltLzUY2sZ1K20qh0LLCwOY36bR19fMPqdLq3lmaBJ42lX4kVwWHzHWs2PU/fXivswltJfahxRJiyjnkbdFHKGN2qlVJAPTaOW7xyBXtQoK4pilKCmKoRgeNXVRulBzicOWN0ZpUnuNzzSGVgAu5t+7ae7zCuMj68yDVzcL2LXnam4m94Ldrz2nJy+5tpHQ9qwPh0rWPDupC6E4uo+7KXX7V+Q7cyY/uHb/7VgfhXUGgcC5iaZrWSBZC7Bk3MjA7gBn4TzwDzHU5NBNz6Bazy7y0qgrErouAG7Mkp4csE+FYX4ftZ7G2sveZ8WkDW2QylirJtO7l1xg9K0ZeHNQW6ma1uY44CWaONpHPIiLuH0+zcZ/b5eNUHDl0k07wtEscrBjGZnOfsigBbr3Tgj+WBQbLaLpunX0d3NeMkkj4AmKYc90gDI5YKg5Hma6JegrmYeG5THIl1ILjtbhWlcyuC8YUciPVhkgYBz1rpl6c+tBWlKUClKtYmgtdwgLMcADJJ8K5y64y0VJTETLcBGyXjj3KCPWtLUZp+JNXm06OQxabanFw68jI36vyrDHrlvAr22kaNLc2kJ2vJEvIn7uf1rx+p6+3Ka4vT93oYuljX3o3PtvWvnLq7XUrO7shdwzxtBjJcnAX5+VbccqSIHRgykZBByDXntrY6VrNzL7rPPZKSHurNxgMAeo8qmOGHRtQvbew7RtIUYUse6JPEIfLFa9N185bxSaqZulrSJmJnt7+jopb2NZOzTdLL+onMj5+X1qwRXVxzmk7FP+zjPM/Nv93rzraigjiXbGiqvkBismK9HUz5ce/ZhgtooF2xxhR4+Z+Z8az4pSpiNIMUpSpGOWCKbb2sSPtORuUHBrGLG0DBhawBh49mM9MeXlyrYpQa62VqkkbpbQq8a7UYRgFR5A+AoLCzAYC1gAZt7DsxzbzPLr61sUoNc2Nqe0zbQntPj+zHe555+dZY4o4UCRIqIOiqMAVfWrfahaabatc3lxHBCOW5zjJ8h5n0HOg2SQOtRmq3+l2xhhvgkskrDsYOz7R3PmqYJOPPw860vedY1rlZxvplkf8A5m4QGdx+xGeS/N+f7NSGm6NZ6ZveGNmnk/rbiVi8sn7zHmfl0HgKDJdSWdhDLc3CIiOVSRuzyWJIUA4GTzIFY7hNLsRCJYIIxLIIExCMFn5Y5DlnGK09cPvGpaNYDPfufeHH7ESlv85StnX7F7/Q7qCH+v2b4T5SKdyH+8BQSaBVQKoAUDAAGABVssMc8bRyxrJGwwysMg/MGsGm3qajpttex8kuIlkA8sjOK2qDAbK1ZQptoSAuwAxjkvl8vStW7isbXZLJZw4klVWfs17pJ5E8vPH31I1hubeO6t5IJRmORSrD0NBabG0IwbWEjBGOzHQnJ8POssUMcMYSKNUQdFUAD8K1NMuJJIWgnINxbt2ch/W8m+owfvreoMU1tBcqFnhjlUHcA6hgD586G2hacTmGMzKNok2jcB5Z61lpQR99DbWljd3C6ekx2mV4o413Skc/qfLNVtotOv7KGeKG3lglAnjPZjByMhunWt49KgNJ/wBU6vcaM3dgfddWXlsJ+0jH7rHPyceVBLtZxKZJYIoY7hgftezBOT4nxP31EjUdY0/A1HTPeoxy9404lvqYm7w+hap+qbRQaOn61p2plls7tJJE+OL4ZE/eQ4YfUVvAg1o6ho2naptN5aRyuvwSEYdf3WGCPoa0PyXq+n//AA3VDcRjpb6iDJ9BIO8PruoJ6lQP5xtZctY0+4sMdZgO2g/vr0/tAVJ3GoQ2xtg5Y+8SCOPapILEE/TkDQbdKwtdQJu3zRqUxuy4G3PTPlVr3tqjMrXMKsvUNIAR86DYpitQahB2siPIsexguXYANkA8ufPqKzrPE8jRrKjOnxKGBI+YoMlKUoFKUoFUNVqhNB5zFM9vwjrM8bESvdOpPjzIH867LQbKKy0W0iiAAMYZiP0iRkmuasrVZYeI9JccxKzoPRhkH7wKm+ELv3rhq0JOWjBjOfQ/7sV4vQREZZ+X/U93p9XO8c699/WOyL1/hy81HXo57cqtvLGI5nzhkGeePPI5V1VpaxWlukEEYSJBhVA6VzGua9qdrr0NlaRoiEAqZV7szH9EN4f76ndO1eG+JhZWgu0/rLeTky+vqPUV14bYK5rxX8X88MM0ZpxU5eNfzaTpQGld7jKUpQKUoelApXN3+u3NvNqLRxxmKwmgjMZzvl7Tbkg+Hx4HLmQaovF8BZIxZXJmkDNFEu1i4G8EjB/7tuXjy+gdLWOWVII2kkdUjQZZmOAB5kmoe24kgnluUe3liEEckhZsHIjYq3IfKtG9v9O1GeD3/TpnWHs5AkjhowJGCo5UHD8/MHHOg2TrV3qx2aFbq8XQ6hcKRCP3ByaT6YX1rZsdAgguFvbuWS+1AD/rNxglPRFHdQfIZ8yajF4xiYW8i2ciQsN8pZhlU7FpQQB1OFIxW3+c6LNFFJYXSF9py20YBdEB68xl1/HyoJ8DAxVa57T9Yv7+XT3FsixXCM0qDJ7IAsN27ockKAMeJ8q6DwoIO2/0vjC9lydtlax26/vud7fgI6nD0qE4W+206fUDnN/dS3Az+pu2p/gVanKCC4dPuk2paV0Frcl4h/3UvfX6Al1/s1O1BXmbLiuwuukd7G1nJz5blzJH/CQfWpzPLNBZNPHbxNJKwVF6k+FUhnjnUtG4YAlTjwI6isN/A15ZSwRsqs4xlug5+laH5Il3nE6lAWKg7sgk7txOeZzy9RQb+y3j1IOCRPLFjHgyqevzG78azC4QyBFO4kkd3mAR1BPhUXb6TNG6F7jAXtP6rkRu29M/un76sm0eR+12zRqHMpBIP6eOuPEEUE3kVWoT8jSiQskqKpYkoAQGG8sAfTBxUtbp2MCR8yFULzJPQetBlqH4gsp7i0S6s1zfWT+8W4/XIGGQ+jKSv1B8KmKHpQa2n3sOo2EF5btuhmQOh8cHz9a2a56xP5H1+fTmOLW9LXVr5K/WVB9TvH7zeVdDQKUpQUKg1H6jYPeSWjRzrEbecTDMe7cQrDHUfrVI1E6vDeyy2wtncQ7mEoikCOMjusCfAHqP44xQRb8Jl4phJfB5ZWdnmaAbjv8AiX4sAZ5jGCMAZNZPzVifvPcRs5ljlLGAZISIR469DgGtd9P4heONfeZAQAJdk+Nz7JAWXyUkx4X09Odk2n8RtbsEnmEm1yp95HxGOPGfTeJDjpz8uVBkk4NV7bsjeZzHs3GAZ/qBDnr15bvwrZ0bT5tN1W6luBbot0xCcxuJ3MwVefMYLN0B+grAtlr63kR7aQwCfJBuByjEzNg+eY2UfTnWp+SeIJbHsJ5pH3RbWLXAPeMMitz6/EYzy9TQdm8qRoWdlVR1LHAFXAggEdDXKxWd7cWt7EWeVFRBCkjAmOXaAw7w2kKVDA8xljXSWdslnZw20W7s4UEa7jk4AwMmgz0pSgVQ9KrVGICkk4xQcnrinRtdt9aUf6PMBBdeg8GrQstS/Na7vLaa3mlsp5DNbvEu4c/Culn1DSL2FreW7tpY5FOVLjBA6/8APpXPfkfSlUCDiKeG2cbhEtwMY59D9D91ePnw3rl+JhtD0sN62pwyxPt6/t+8I2fUZtS1RLu6hZ5VOLLT1bnn9Z/IV1Gl6BOl+NT1O4W4vANsYUYWMeQ9au02DQNKhie2ltx2+QkzOC0h8e8amLa8t7pS1vOkqjqUbIGedadN0tYvzyzuzPP1EzHHHGo8fz+d2cCq0pXqOEpSlApSlBryWdvJOs7QRNKuNrsoJGOnOtOz0Cws7QWwt45UDl90qhmJyTknHhuP31KUoNaKwtIZGkitYY3bILLGASCcn7zzNWJpdjEEEdnboI/gCxgbflW5XO32p3sWvTWsL5hit452AVe6Mybt2TnB2AAjoTQSq6Tp6BdtjbLtIK7YgMYBA+4Ej60Gk6eAiixtgEGFHZDkMg8vqAfoKgF4yPuxnfT3CrDHM+2ZWwrruU9BkeB8vWt644ha2tYpJbUq7iU7TKMARjJw3iSOg+/GDQSsVja27hobeKNgCAUQAgE7iPqefzrV4guJbbQb57dWafsWWIKMne3dX8SKirTX5zb3F1MFbfem1gi3BVTly3NjkT45zzwBWG34pliubmK6SNiZnEOZVGMGIbDgHPOTkRnOPlQdLYWiWNhb2kfwQRLEvyUAfyrZrlPzwLWxuI7IGARQSFmnAKmVcqCMfMZ88fS5+I7m6trgwW5geEYLF0bv93ucyBzLjDdOR9KCR4mt5JtDnlgXNxbFbqH1eM7wPrgj61I2s8d3ZxXEJ3RSoJEPmpGR+Bqtv2xtY/eAnbbB2gT4d2OePTOaiOGT7vaXOlt10+4eBQT/ALM9+P8AwsB9KC+7/KC3NwbZWAY5BVF72Izjr172B9aon5RW5YAyLG0rHcVDYHdwPljd8jU1gU2iggxJqypDhZHcjL71XaD3hjl/ZP1q2RL6RixE8itEO46DG7eCQR8s86nto8qbR5UEK76qdoG8cu8QqnvYfp6Z2c/X51tWUEvvck8gZCyKCuMBmIBJ6+fL051IbR5UAA6UFaUpQR2r6adSt4xFKIbmCVZoJsZ2Op8vEEEqR5E1IDlUBr+q3Wn3EIgljWPYWkAAZ17ygNsJBZeZB28wSOtYRxNNObZYbNMXSu8bG5XIVVycjBwRzyPMUHTUri34xmi0p5I7dHkWBWWSSYHcxgEuWAAwMZBI8cedbs3FDM0sMdtsJkkgSZpVCiRAc55ZHw5HI55dM0HT05VzQ4lFpp+kPcbZZLuGFnIcKRv2rux0xub0FYm4yjit+2ltJAqhi4BJKkDIXGOp8D8J8CaDqeVMCuafip43KPYsH2kriUMHPUBSB1I5gHBPgDWGXjLs1ZltEdQm7Pb7efZPJjBXI5RsOfjj1wHV4HlVcDyrmBxYZNjQ2RMTzrbo7zBe8W28xgkefy+lYoOL3kR52tk7FuxKBZMsivEHJbAPIE4yBjzx1oOrwPKq0FKBSlKBWGeRFQh3VA3LLHFZCRioLibTbjVLW3S3ijlKS7mSRsAjBH86zy2mtJmI2tjiJtETOkC/CTkRINQthsiMb5Yk78N09O9+FVfhmWUws19p/JCHUDu7jux8x3uvpmsU3CWqSXEzqIVBl3K2/r8R3f4gKxLwXqXdH2CgADG/OO7jP0ya8aaTv8qfrL163jX5sfRIzcPyz2thG2oWxMG4OSc8iwYYPjjbjnUjw1p6aNbTQyXsEpZw3dfp3QP5Gud/NDVW2NthXAYMvaDxz6fL76k14XmMLq0UIZriF8qRzQKA4/j862wxaL84x6n5sc0xw4fE3E/o7IHNVqwEDlmrs160S8xWlKVIUpSgUpSgViNvEXZ+zXew2s20ZI8ifKstKDB7nBy+xjyq7B3ByXy+XpT3SDs1j7JOzX4U2jA+QrPSgwtawsjI0SFHOWUqME+ZHjVpsbY5zBEc9coOf/OB91bFCcUGlcaVaXEYQxhAGDAxgKcjp8+p5GroNMs7aFYoreMIqhQNoPIdMnxrRuOIrSGOYgO0kdytrsPd3OwBHM+Bz19DVbLiSwvLb3gyxwoQWTtHAJQAncR4dG5HnyNBL4wKgpMWPGET9I9RtjGcD/axd5fvRm/u1mfiPTxc2sUc8cqzlwZEcEJtUtk+mAa17nVtLu7+GKQo7Qhbq3lEgAZ8um0Hz5MMHzxQdBSoiPiC0ksYp070kkKzC3DLvCkA88nHIMCefIc6kLK7jvrOG6hz2UyLImRg4IyKDPSlKBSlKBSlKCOvbqygurdLraJZGCxFkz3icDnjlk4qKl1/SEsJru0SOWVI2lROxKs+ULZ6ZwQDk1LXmj2t9dw3MwftIcFNrkDIYMOXTqBWmOFNLWPYI5QOzEWRKwOzaV258sMfw8qDTkudP03UEJtkU38KyzM/NFUBYwq8sZO5RjkK2F1nQpmCpLA5l2gARZ3nu4XpzI3LyrdudCsrvsjMrkxRiOMhyNoDKwPzBVTn0q1uH7JmkOJQZHWRiJCPtFxh/wB7kOfpQROn8Q2d7sF3aRQARo0R2lwCxcbfh7p+z5edbM2s6VBaPPbJFJJHHIUQRkYI3AqSB3clSPpWx+a2m9kYtkuwqFI7ZueCxB+YLtg+voKuj4bsIlcR9svaI6SYlPfViSQfqSR5ZNBqR6jaM1gqachjvAI1KqvLlkgDHeUeJ6VN+527czBGcjHNB5Y8vLlWvZaNa6eI1thIiR7tqdoSo3Yzy+Yz8yfOpCgwe5W+SexjySCTsHPHT7qp7lbZU9hFlcYPZjljp91bFKCgGBVaUoFKUoOX4otdRuriyNjE7rCS7lWxzyBj15ZqBstG12K7smlinwkoLP2nRe515+QIr0TaMdKbR5Vx5Ojre/OZl1Y+rtSnCIh5/f6NrEkt80dvcEvcFgRNycZbaQM+GRWvNonEJaXCTHLkqRJ+9nx8c/jXpG0eVNi+Qqlugpb/AClevXXr6Q8/ttG1QTQCW1uConYt9oFxkjDZzzGM/wAKsuNB1ZbYLDbTkYO5RJzP2jY8fLaa9DCjyqu0eVPsFNa3KPtt971Dzh9F1zM/aQzygkFQJOpz48+Y+7zr0K3DCGMOMMFGRnODjzrIVXyqoFbYOmjDvUzLLN1Fs2txEa9laUpXSwKUpQKUpQKUpQKUpQKskRnQhWKkjAYdR61fSggV4Yt1uY51nmVl7IsF2gO0ZJVm5de8c1jXhGzW1937a47MjBBIySEKBunUBvlyFdFSggZeGIZGyt3dR+P2bKDu7Lst2cZztx6cqtj4UtY8jt52RviUlQG+1aUdB4OxP3V0FKCAt+FrW1hkijlkxJGEJZEYjCqpIJXxCjI6elTyqFGAAB6VWlApSlApSlApSlApSlApSlApSlApSlApSlApSlApSlB//9k="/>
          <p:cNvSpPr>
            <a:spLocks noChangeAspect="1" noChangeArrowheads="1"/>
          </p:cNvSpPr>
          <p:nvPr/>
        </p:nvSpPr>
        <p:spPr bwMode="auto">
          <a:xfrm>
            <a:off x="309999" y="7936"/>
            <a:ext cx="304744" cy="30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3" tIns="45711" rIns="91423" bIns="45711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2"/>
          <p:cNvSpPr>
            <a:spLocks noChangeArrowheads="1"/>
          </p:cNvSpPr>
          <p:nvPr/>
        </p:nvSpPr>
        <p:spPr bwMode="auto">
          <a:xfrm>
            <a:off x="462371" y="425906"/>
            <a:ext cx="8280950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习题</a:t>
            </a:r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9998" y="1413308"/>
            <a:ext cx="11617728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制作图文混排网页，如图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3-28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所示。</a:t>
            </a:r>
            <a:endParaRPr lang="en-US" altLang="zh-CN" sz="24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7410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366" y="2072566"/>
            <a:ext cx="6047552" cy="436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6"/>
          <p:cNvSpPr>
            <a:spLocks noChangeArrowheads="1"/>
          </p:cNvSpPr>
          <p:nvPr/>
        </p:nvSpPr>
        <p:spPr bwMode="auto">
          <a:xfrm>
            <a:off x="120601" y="1161241"/>
            <a:ext cx="11663136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1" tIns="45710" rIns="91421" bIns="4571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9pPr>
          </a:lstStyle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【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例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3-2】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短语元素示例。本例文件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3-2.html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在浏览器中显示的效果如图</a:t>
            </a:r>
            <a:r>
              <a:rPr lang="en-US" altLang="zh-CN" sz="2400">
                <a:solidFill>
                  <a:schemeClr val="tx2"/>
                </a:solidFill>
                <a:latin typeface="微软雅黑" panose="020B0503020204020204" charset="-122"/>
              </a:rPr>
              <a:t>3-2</a:t>
            </a:r>
            <a:r>
              <a:rPr lang="zh-CN" altLang="en-US" sz="2400">
                <a:solidFill>
                  <a:schemeClr val="tx2"/>
                </a:solidFill>
                <a:latin typeface="微软雅黑" panose="020B0503020204020204" charset="-122"/>
              </a:rPr>
              <a:t>所示</a:t>
            </a:r>
            <a:r>
              <a:rPr lang="zh-CN" altLang="en-US" sz="2400" smtClean="0">
                <a:solidFill>
                  <a:schemeClr val="tx2"/>
                </a:solidFill>
                <a:latin typeface="微软雅黑" panose="020B0503020204020204" charset="-122"/>
              </a:rPr>
              <a:t>。</a:t>
            </a:r>
            <a:endParaRPr lang="zh-CN" altLang="en-US" sz="2400">
              <a:solidFill>
                <a:schemeClr val="tx2"/>
              </a:solidFill>
              <a:latin typeface="微软雅黑" panose="020B0503020204020204" charset="-122"/>
            </a:endParaRPr>
          </a:p>
        </p:txBody>
      </p:sp>
      <p:sp>
        <p:nvSpPr>
          <p:cNvPr id="7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356" y="2030270"/>
            <a:ext cx="4607659" cy="3100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6"/>
          <p:cNvSpPr>
            <a:spLocks noChangeArrowheads="1"/>
          </p:cNvSpPr>
          <p:nvPr/>
        </p:nvSpPr>
        <p:spPr bwMode="auto">
          <a:xfrm>
            <a:off x="120601" y="1161241"/>
            <a:ext cx="11663136" cy="5014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1" tIns="45710" rIns="91421" bIns="4571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9pPr>
          </a:lstStyle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smtClean="0">
                <a:solidFill>
                  <a:schemeClr val="tx2"/>
                </a:solidFill>
                <a:latin typeface="微软雅黑" panose="020B0503020204020204" charset="-122"/>
              </a:rPr>
              <a:t>&lt;!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DOCTYPE 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&lt;html&gt;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&lt;head&gt;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&lt;meta charset="utf-8"&gt;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&lt;title&gt;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短语元素示例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&lt;/title&gt;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&lt;/head&gt;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&lt;body&gt;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&lt;p&gt;em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标签告诉浏览器把文本表示为强调的内容，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&lt;em&gt;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用斜体来显示。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&lt;/em&gt;&lt;/p&gt;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&lt;p&gt; strong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强调的程度更强一些，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&lt;strong&gt;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用粗的字体来显示。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&lt;/strong&gt;&lt;/p&gt;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&lt;p&gt;&lt;code&gt;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		&lt;pre&gt;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PI = 3.1415926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r = int(input('r='))  #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请输入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&lt;kbd&gt;100&lt;/kbd&gt; ,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其中变量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&lt;var&gt;r&lt;/var&gt;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表示圆的半径</a:t>
            </a:r>
            <a:endParaRPr lang="zh-CN" altLang="en-US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	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s = PI*r**2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print('s=', s</a:t>
            </a:r>
            <a:r>
              <a:rPr lang="en-US" altLang="zh-CN" sz="2000" smtClean="0">
                <a:solidFill>
                  <a:schemeClr val="tx2"/>
                </a:solidFill>
                <a:latin typeface="微软雅黑" panose="020B0503020204020204" charset="-122"/>
              </a:rPr>
              <a:t>)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</p:txBody>
      </p:sp>
      <p:sp>
        <p:nvSpPr>
          <p:cNvPr id="7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082" y="6668919"/>
            <a:ext cx="12189743" cy="187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26"/>
          <p:cNvSpPr>
            <a:spLocks noChangeArrowheads="1"/>
          </p:cNvSpPr>
          <p:nvPr/>
        </p:nvSpPr>
        <p:spPr bwMode="auto">
          <a:xfrm>
            <a:off x="385317" y="1166888"/>
            <a:ext cx="11709662" cy="2244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1" tIns="45710" rIns="91421" bIns="4571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  <a:sym typeface="Century Gothic" panose="020B0502020202020204" pitchFamily="34" charset="0"/>
              </a:defRPr>
            </a:lvl9pPr>
          </a:lstStyle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		&lt;/pre&gt;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	&lt;/code&gt;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&lt;p&gt;She said &lt;q&gt;I didn't know.&lt;/q&gt;&lt;/p&gt;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	&lt;p&gt;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一打有 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&lt;del&gt;20&lt;/del&gt; &lt;ins&gt;12&lt;/ins&gt; </a:t>
            </a:r>
            <a:r>
              <a:rPr lang="zh-CN" altLang="en-US" sz="2000">
                <a:solidFill>
                  <a:schemeClr val="tx2"/>
                </a:solidFill>
                <a:latin typeface="微软雅黑" panose="020B0503020204020204" charset="-122"/>
              </a:rPr>
              <a:t>件。</a:t>
            </a: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&lt;/p&gt;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	&lt;/body&gt;</a:t>
            </a:r>
            <a:endParaRPr lang="en-US" altLang="zh-CN" sz="2000">
              <a:solidFill>
                <a:schemeClr val="tx2"/>
              </a:solidFill>
              <a:latin typeface="微软雅黑" panose="020B0503020204020204" charset="-122"/>
            </a:endParaRPr>
          </a:p>
          <a:p>
            <a:pPr indent="45720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tx2"/>
                </a:solidFill>
                <a:latin typeface="微软雅黑" panose="020B0503020204020204" charset="-122"/>
              </a:rPr>
              <a:t>&lt;/html</a:t>
            </a:r>
            <a:r>
              <a:rPr lang="en-US" altLang="zh-CN" sz="2000" smtClean="0">
                <a:solidFill>
                  <a:schemeClr val="tx2"/>
                </a:solidFill>
                <a:latin typeface="微软雅黑" panose="020B0503020204020204" charset="-122"/>
              </a:rPr>
              <a:t>&gt;</a:t>
            </a:r>
            <a:endParaRPr lang="zh-CN" altLang="en-US" sz="2000" dirty="0">
              <a:solidFill>
                <a:schemeClr val="tx2"/>
              </a:solidFill>
              <a:latin typeface="微软雅黑" panose="020B0503020204020204" charset="-122"/>
            </a:endParaRPr>
          </a:p>
        </p:txBody>
      </p:sp>
      <p:sp>
        <p:nvSpPr>
          <p:cNvPr id="10" name="矩形 22"/>
          <p:cNvSpPr>
            <a:spLocks noChangeArrowheads="1"/>
          </p:cNvSpPr>
          <p:nvPr/>
        </p:nvSpPr>
        <p:spPr bwMode="auto">
          <a:xfrm>
            <a:off x="408580" y="414273"/>
            <a:ext cx="4247685" cy="53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8034" tIns="54017" rIns="108034" bIns="54017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3.1  </a:t>
            </a:r>
            <a:r>
              <a: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格式化元素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2081" y="6533624"/>
            <a:ext cx="12188156" cy="323454"/>
          </a:xfrm>
          <a:prstGeom prst="rect">
            <a:avLst/>
          </a:prstGeom>
          <a:solidFill>
            <a:srgbClr val="004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08021" y="4582946"/>
            <a:ext cx="114823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1">
                <a:solidFill>
                  <a:srgbClr val="0042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图像也称图片，是网页中不可缺少的元素。</a:t>
            </a:r>
            <a:endParaRPr lang="zh-CN" altLang="en-US" sz="2400" b="1" dirty="0">
              <a:solidFill>
                <a:srgbClr val="0042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TextBox 14"/>
          <p:cNvSpPr txBox="1"/>
          <p:nvPr/>
        </p:nvSpPr>
        <p:spPr>
          <a:xfrm>
            <a:off x="136758" y="1854552"/>
            <a:ext cx="1131923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3.2  </a:t>
            </a:r>
            <a:r>
              <a:rPr lang="zh-CN" altLang="en-US" sz="40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图像元素</a:t>
            </a:r>
            <a:r>
              <a:rPr lang="en-US" altLang="zh-CN" sz="4000" b="1" dirty="0" err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img</a:t>
            </a:r>
            <a:endParaRPr lang="en-US" altLang="zh-CN" sz="40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40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10034</Words>
  <Application>WPS 演示</Application>
  <PresentationFormat>宽屏</PresentationFormat>
  <Paragraphs>519</Paragraphs>
  <Slides>57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71" baseType="lpstr">
      <vt:lpstr>Arial</vt:lpstr>
      <vt:lpstr>宋体</vt:lpstr>
      <vt:lpstr>Wingdings</vt:lpstr>
      <vt:lpstr>微软雅黑</vt:lpstr>
      <vt:lpstr>Calibri</vt:lpstr>
      <vt:lpstr>Times New Roman</vt:lpstr>
      <vt:lpstr>Arial Unicode MS</vt:lpstr>
      <vt:lpstr>Century Gothic</vt:lpstr>
      <vt:lpstr>华文新魏</vt:lpstr>
      <vt:lpstr>黑体</vt:lpstr>
      <vt:lpstr>华文琥珀</vt:lpstr>
      <vt:lpstr>隶书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饭扫光</cp:lastModifiedBy>
  <cp:revision>36</cp:revision>
  <dcterms:created xsi:type="dcterms:W3CDTF">2019-06-19T02:08:00Z</dcterms:created>
  <dcterms:modified xsi:type="dcterms:W3CDTF">2021-08-10T05:49:41Z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